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língua: benção ou maldição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</a:t>
            </a:r>
            <a:r>
              <a:rPr lang="pt-BR" dirty="0" smtClean="0"/>
              <a:t>3</a:t>
            </a:r>
            <a:r>
              <a:rPr lang="pt-BR" dirty="0" smtClean="0"/>
              <a:t>:1-12 e 4:11-12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Pecado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Maledicência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pPr>
              <a:buNone/>
            </a:pPr>
            <a:r>
              <a:rPr lang="pt-BR" sz="3200" b="1" dirty="0" smtClean="0">
                <a:solidFill>
                  <a:schemeClr val="bg1"/>
                </a:solidFill>
              </a:rPr>
              <a:t>2. Como devemos considerar a Lei. </a:t>
            </a:r>
            <a:r>
              <a:rPr lang="pt-BR" sz="3200" dirty="0" smtClean="0">
                <a:solidFill>
                  <a:schemeClr val="bg1"/>
                </a:solidFill>
              </a:rPr>
              <a:t>Quando falhamos em amar, estamos, na verdade, </a:t>
            </a:r>
            <a:r>
              <a:rPr lang="pt-BR" sz="3200" dirty="0" smtClean="0">
                <a:solidFill>
                  <a:schemeClr val="bg1"/>
                </a:solidFill>
              </a:rPr>
              <a:t>infringindo a </a:t>
            </a:r>
            <a:r>
              <a:rPr lang="pt-BR" sz="3200" dirty="0" smtClean="0">
                <a:solidFill>
                  <a:schemeClr val="bg1"/>
                </a:solidFill>
              </a:rPr>
              <a:t>lei de Deus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Quanto </a:t>
            </a:r>
            <a:r>
              <a:rPr lang="pt-BR" sz="3200" dirty="0" smtClean="0">
                <a:solidFill>
                  <a:schemeClr val="bg1"/>
                </a:solidFill>
              </a:rPr>
              <a:t>menos </a:t>
            </a:r>
            <a:r>
              <a:rPr lang="pt-BR" sz="3200" dirty="0" smtClean="0">
                <a:solidFill>
                  <a:schemeClr val="bg1"/>
                </a:solidFill>
              </a:rPr>
              <a:t>fixamos nossos </a:t>
            </a:r>
            <a:r>
              <a:rPr lang="pt-BR" sz="3200" dirty="0" smtClean="0">
                <a:solidFill>
                  <a:schemeClr val="bg1"/>
                </a:solidFill>
              </a:rPr>
              <a:t>olhos na Palavra de Deus, mais os fixamos </a:t>
            </a:r>
            <a:r>
              <a:rPr lang="pt-BR" sz="3200" dirty="0" smtClean="0">
                <a:solidFill>
                  <a:schemeClr val="bg1"/>
                </a:solidFill>
              </a:rPr>
              <a:t>nos outros </a:t>
            </a:r>
            <a:r>
              <a:rPr lang="pt-BR" sz="3200" dirty="0" smtClean="0">
                <a:solidFill>
                  <a:schemeClr val="bg1"/>
                </a:solidFill>
              </a:rPr>
              <a:t>e maior facilidade teremos de nos tornar maledicentes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Falar </a:t>
            </a:r>
            <a:r>
              <a:rPr lang="pt-BR" sz="3200" dirty="0" smtClean="0">
                <a:solidFill>
                  <a:schemeClr val="bg1"/>
                </a:solidFill>
              </a:rPr>
              <a:t>mal dos outros é uma forma de revelar </a:t>
            </a:r>
            <a:r>
              <a:rPr lang="pt-BR" sz="3200" dirty="0" smtClean="0">
                <a:solidFill>
                  <a:schemeClr val="bg1"/>
                </a:solidFill>
              </a:rPr>
              <a:t>que estamos </a:t>
            </a:r>
            <a:r>
              <a:rPr lang="pt-BR" sz="3200" dirty="0" smtClean="0">
                <a:solidFill>
                  <a:schemeClr val="bg1"/>
                </a:solidFill>
              </a:rPr>
              <a:t>olhando pouco para a </a:t>
            </a:r>
            <a:r>
              <a:rPr lang="pt-BR" sz="3200" dirty="0" smtClean="0">
                <a:solidFill>
                  <a:schemeClr val="bg1"/>
                </a:solidFill>
              </a:rPr>
              <a:t>Bíblia.</a:t>
            </a:r>
          </a:p>
          <a:p>
            <a:pPr>
              <a:buNone/>
            </a:pPr>
            <a:r>
              <a:rPr lang="pt-BR" sz="3200" b="1" dirty="0" smtClean="0">
                <a:solidFill>
                  <a:schemeClr val="bg1"/>
                </a:solidFill>
              </a:rPr>
              <a:t>3</a:t>
            </a:r>
            <a:r>
              <a:rPr lang="pt-BR" sz="3200" b="1" dirty="0" smtClean="0">
                <a:solidFill>
                  <a:schemeClr val="bg1"/>
                </a:solidFill>
              </a:rPr>
              <a:t>. Como devemos considerar a Deus. </a:t>
            </a:r>
            <a:r>
              <a:rPr lang="pt-BR" sz="3200" dirty="0" smtClean="0">
                <a:solidFill>
                  <a:schemeClr val="bg1"/>
                </a:solidFill>
              </a:rPr>
              <a:t>Deus é o legislador, o </a:t>
            </a:r>
            <a:r>
              <a:rPr lang="pt-BR" sz="3200" dirty="0" smtClean="0">
                <a:solidFill>
                  <a:schemeClr val="bg1"/>
                </a:solidFill>
              </a:rPr>
              <a:t>sustentador da </a:t>
            </a:r>
            <a:r>
              <a:rPr lang="pt-BR" sz="3200" dirty="0" smtClean="0">
                <a:solidFill>
                  <a:schemeClr val="bg1"/>
                </a:solidFill>
              </a:rPr>
              <a:t>vida e o juiz.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Quando </a:t>
            </a:r>
            <a:r>
              <a:rPr lang="pt-BR" sz="3200" dirty="0" smtClean="0">
                <a:solidFill>
                  <a:schemeClr val="bg1"/>
                </a:solidFill>
              </a:rPr>
              <a:t>falamos mal do </a:t>
            </a:r>
            <a:r>
              <a:rPr lang="pt-BR" sz="3200" dirty="0" smtClean="0">
                <a:solidFill>
                  <a:schemeClr val="bg1"/>
                </a:solidFill>
              </a:rPr>
              <a:t>irmão pecamos </a:t>
            </a:r>
            <a:r>
              <a:rPr lang="pt-BR" sz="3200" dirty="0" smtClean="0">
                <a:solidFill>
                  <a:schemeClr val="bg1"/>
                </a:solidFill>
              </a:rPr>
              <a:t>contra Deus.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Devemos ter a consciência </a:t>
            </a:r>
            <a:r>
              <a:rPr lang="pt-BR" sz="3200" dirty="0" smtClean="0">
                <a:solidFill>
                  <a:schemeClr val="bg1"/>
                </a:solidFill>
              </a:rPr>
              <a:t>de que </a:t>
            </a:r>
            <a:r>
              <a:rPr lang="pt-BR" sz="3200" dirty="0" smtClean="0">
                <a:solidFill>
                  <a:schemeClr val="bg1"/>
                </a:solidFill>
              </a:rPr>
              <a:t>julgar os irmãos é passar por cima da </a:t>
            </a:r>
            <a:r>
              <a:rPr lang="pt-BR" sz="3200" dirty="0" smtClean="0">
                <a:solidFill>
                  <a:schemeClr val="bg1"/>
                </a:solidFill>
              </a:rPr>
              <a:t>autoridade de </a:t>
            </a:r>
            <a:r>
              <a:rPr lang="pt-BR" sz="3200" dirty="0" smtClean="0">
                <a:solidFill>
                  <a:schemeClr val="bg1"/>
                </a:solidFill>
              </a:rPr>
              <a:t>Deus; porque ele proibiu julgar, só ele tem direito </a:t>
            </a:r>
            <a:r>
              <a:rPr lang="pt-BR" sz="3200" dirty="0" smtClean="0">
                <a:solidFill>
                  <a:schemeClr val="bg1"/>
                </a:solidFill>
              </a:rPr>
              <a:t>de julgar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Pecado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Maledicência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4. Como devemos considerar a nós mesmos. </a:t>
            </a:r>
            <a:r>
              <a:rPr lang="pt-BR" dirty="0" smtClean="0">
                <a:solidFill>
                  <a:schemeClr val="bg1"/>
                </a:solidFill>
              </a:rPr>
              <a:t>Quando </a:t>
            </a:r>
            <a:r>
              <a:rPr lang="pt-BR" dirty="0" smtClean="0">
                <a:solidFill>
                  <a:schemeClr val="bg1"/>
                </a:solidFill>
              </a:rPr>
              <a:t>falamos mal do irmão</a:t>
            </a:r>
            <a:r>
              <a:rPr lang="pt-BR" dirty="0" smtClean="0">
                <a:solidFill>
                  <a:schemeClr val="bg1"/>
                </a:solidFill>
              </a:rPr>
              <a:t>, colocamo-nos </a:t>
            </a:r>
            <a:r>
              <a:rPr lang="pt-BR" dirty="0" smtClean="0">
                <a:solidFill>
                  <a:schemeClr val="bg1"/>
                </a:solidFill>
              </a:rPr>
              <a:t>numa posição de superioridade.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somos melhores </a:t>
            </a:r>
            <a:r>
              <a:rPr lang="pt-BR" dirty="0" smtClean="0">
                <a:solidFill>
                  <a:schemeClr val="bg1"/>
                </a:solidFill>
              </a:rPr>
              <a:t>do que </a:t>
            </a:r>
            <a:r>
              <a:rPr lang="pt-BR" dirty="0" smtClean="0">
                <a:solidFill>
                  <a:schemeClr val="bg1"/>
                </a:solidFill>
              </a:rPr>
              <a:t>ninguém.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Somos </a:t>
            </a:r>
            <a:r>
              <a:rPr lang="pt-BR" dirty="0" smtClean="0">
                <a:solidFill>
                  <a:schemeClr val="bg1"/>
                </a:solidFill>
              </a:rPr>
              <a:t>apenas discípulos em processo </a:t>
            </a:r>
            <a:r>
              <a:rPr lang="pt-BR" dirty="0" smtClean="0">
                <a:solidFill>
                  <a:schemeClr val="bg1"/>
                </a:solidFill>
              </a:rPr>
              <a:t>de crescimento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Quanto </a:t>
            </a:r>
            <a:r>
              <a:rPr lang="pt-BR" dirty="0" smtClean="0">
                <a:solidFill>
                  <a:schemeClr val="bg1"/>
                </a:solidFill>
              </a:rPr>
              <a:t>mais consciente de minhas </a:t>
            </a:r>
            <a:r>
              <a:rPr lang="pt-BR" dirty="0" smtClean="0">
                <a:solidFill>
                  <a:schemeClr val="bg1"/>
                </a:solidFill>
              </a:rPr>
              <a:t>falhas e </a:t>
            </a:r>
            <a:r>
              <a:rPr lang="pt-BR" dirty="0" smtClean="0">
                <a:solidFill>
                  <a:schemeClr val="bg1"/>
                </a:solidFill>
              </a:rPr>
              <a:t>limites, mais estarei disposto a crescer e a melhorar.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Eu, estando mais firme </a:t>
            </a:r>
            <a:r>
              <a:rPr lang="pt-BR" dirty="0" smtClean="0">
                <a:solidFill>
                  <a:schemeClr val="bg1"/>
                </a:solidFill>
              </a:rPr>
              <a:t>com Cristo</a:t>
            </a:r>
            <a:r>
              <a:rPr lang="pt-BR" dirty="0" smtClean="0">
                <a:solidFill>
                  <a:schemeClr val="bg1"/>
                </a:solidFill>
              </a:rPr>
              <a:t>, saberei amar e auxiliar meus irmãos em </a:t>
            </a:r>
            <a:r>
              <a:rPr lang="pt-BR" dirty="0" smtClean="0">
                <a:solidFill>
                  <a:schemeClr val="bg1"/>
                </a:solidFill>
              </a:rPr>
              <a:t>suas falhas </a:t>
            </a:r>
            <a:r>
              <a:rPr lang="pt-BR" dirty="0" smtClean="0">
                <a:solidFill>
                  <a:schemeClr val="bg1"/>
                </a:solidFill>
              </a:rPr>
              <a:t>pessoais.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Quando Jesus transforma o coração, as </a:t>
            </a:r>
            <a:r>
              <a:rPr lang="pt-BR" b="1" dirty="0" smtClean="0">
                <a:solidFill>
                  <a:schemeClr val="bg1"/>
                </a:solidFill>
              </a:rPr>
              <a:t>mudanças começam </a:t>
            </a:r>
            <a:r>
              <a:rPr lang="pt-BR" b="1" dirty="0" smtClean="0">
                <a:solidFill>
                  <a:schemeClr val="bg1"/>
                </a:solidFill>
              </a:rPr>
              <a:t>a aparecer em todas as áreas da nossa vida</a:t>
            </a:r>
            <a:r>
              <a:rPr lang="pt-BR" b="1" dirty="0" smtClean="0">
                <a:solidFill>
                  <a:schemeClr val="bg1"/>
                </a:solidFill>
              </a:rPr>
              <a:t>, tanto </a:t>
            </a:r>
            <a:r>
              <a:rPr lang="pt-BR" b="1" dirty="0" smtClean="0">
                <a:solidFill>
                  <a:schemeClr val="bg1"/>
                </a:solidFill>
              </a:rPr>
              <a:t>em atitudes quanto em palavras. 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Às </a:t>
            </a:r>
            <a:r>
              <a:rPr lang="pt-BR" b="1" dirty="0" smtClean="0">
                <a:solidFill>
                  <a:schemeClr val="bg1"/>
                </a:solidFill>
              </a:rPr>
              <a:t>vezes, </a:t>
            </a:r>
            <a:r>
              <a:rPr lang="pt-BR" b="1" dirty="0" smtClean="0">
                <a:solidFill>
                  <a:schemeClr val="bg1"/>
                </a:solidFill>
              </a:rPr>
              <a:t>essas mudanças </a:t>
            </a:r>
            <a:r>
              <a:rPr lang="pt-BR" b="1" dirty="0" smtClean="0">
                <a:solidFill>
                  <a:schemeClr val="bg1"/>
                </a:solidFill>
              </a:rPr>
              <a:t>demoram. 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Tiago </a:t>
            </a:r>
            <a:r>
              <a:rPr lang="pt-BR" b="1" dirty="0" smtClean="0">
                <a:solidFill>
                  <a:schemeClr val="bg1"/>
                </a:solidFill>
              </a:rPr>
              <a:t>compara a língua com uma árvore e seu fruto.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A árvore fala de fruto e fruto é alimento. 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Fruto </a:t>
            </a:r>
            <a:r>
              <a:rPr lang="pt-BR" b="1" dirty="0" smtClean="0">
                <a:solidFill>
                  <a:schemeClr val="bg1"/>
                </a:solidFill>
              </a:rPr>
              <a:t>renova </a:t>
            </a:r>
            <a:r>
              <a:rPr lang="pt-BR" b="1" dirty="0" smtClean="0">
                <a:solidFill>
                  <a:schemeClr val="bg1"/>
                </a:solidFill>
              </a:rPr>
              <a:t>as energias</a:t>
            </a:r>
            <a:r>
              <a:rPr lang="pt-BR" b="1" dirty="0" smtClean="0">
                <a:solidFill>
                  <a:schemeClr val="bg1"/>
                </a:solidFill>
              </a:rPr>
              <a:t>, a força, a saúde e dá capacidade para viver.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Nós podemos alimentar as pessoas com uma </a:t>
            </a:r>
            <a:r>
              <a:rPr lang="pt-BR" b="1" dirty="0" smtClean="0">
                <a:solidFill>
                  <a:schemeClr val="bg1"/>
                </a:solidFill>
              </a:rPr>
              <a:t>palavra boa</a:t>
            </a:r>
            <a:r>
              <a:rPr lang="pt-BR" b="1" dirty="0" smtClean="0">
                <a:solidFill>
                  <a:schemeClr val="bg1"/>
                </a:solidFill>
              </a:rPr>
              <a:t>, uma palavra vinda do coração de Deus, uma </a:t>
            </a:r>
            <a:r>
              <a:rPr lang="pt-BR" b="1" dirty="0" smtClean="0">
                <a:solidFill>
                  <a:schemeClr val="bg1"/>
                </a:solidFill>
              </a:rPr>
              <a:t>palavra de </a:t>
            </a:r>
            <a:r>
              <a:rPr lang="pt-BR" b="1" dirty="0" smtClean="0">
                <a:solidFill>
                  <a:schemeClr val="bg1"/>
                </a:solidFill>
              </a:rPr>
              <a:t>consolo. 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Fruto </a:t>
            </a:r>
            <a:r>
              <a:rPr lang="pt-BR" b="1" dirty="0" smtClean="0">
                <a:solidFill>
                  <a:schemeClr val="bg1"/>
                </a:solidFill>
              </a:rPr>
              <a:t>também fala de um sabor especial.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Nós podemos dar sabor à vida das pessoas </a:t>
            </a:r>
            <a:r>
              <a:rPr lang="pt-BR" b="1" dirty="0" smtClean="0">
                <a:solidFill>
                  <a:schemeClr val="bg1"/>
                </a:solidFill>
              </a:rPr>
              <a:t>pela maneira </a:t>
            </a:r>
            <a:r>
              <a:rPr lang="pt-BR" b="1" dirty="0" smtClean="0">
                <a:solidFill>
                  <a:schemeClr val="bg1"/>
                </a:solidFill>
              </a:rPr>
              <a:t>como nos comunicamos. 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smtClean="0">
                <a:solidFill>
                  <a:schemeClr val="bg1"/>
                </a:solidFill>
              </a:rPr>
              <a:t>A </a:t>
            </a:r>
            <a:r>
              <a:rPr lang="pt-BR" b="1" dirty="0" smtClean="0">
                <a:solidFill>
                  <a:schemeClr val="bg1"/>
                </a:solidFill>
              </a:rPr>
              <a:t>morte e </a:t>
            </a:r>
            <a:r>
              <a:rPr lang="pt-BR" b="1" smtClean="0">
                <a:solidFill>
                  <a:schemeClr val="bg1"/>
                </a:solidFill>
              </a:rPr>
              <a:t>a </a:t>
            </a:r>
            <a:r>
              <a:rPr lang="pt-BR" b="1" smtClean="0">
                <a:solidFill>
                  <a:schemeClr val="bg1"/>
                </a:solidFill>
              </a:rPr>
              <a:t>ressurreição de </a:t>
            </a:r>
            <a:r>
              <a:rPr lang="pt-BR" b="1" dirty="0" smtClean="0">
                <a:solidFill>
                  <a:schemeClr val="bg1"/>
                </a:solidFill>
              </a:rPr>
              <a:t>Jesus tiveram como alvo a salvação daqueles que depositam sua confiança (fé) nele para </a:t>
            </a:r>
            <a:r>
              <a:rPr lang="pt-BR" b="1" smtClean="0">
                <a:solidFill>
                  <a:schemeClr val="bg1"/>
                </a:solidFill>
              </a:rPr>
              <a:t>a </a:t>
            </a:r>
            <a:r>
              <a:rPr lang="pt-BR" b="1" smtClean="0">
                <a:solidFill>
                  <a:schemeClr val="bg1"/>
                </a:solidFill>
              </a:rPr>
              <a:t>vida eterna</a:t>
            </a:r>
            <a:r>
              <a:rPr lang="pt-BR" b="1" dirty="0" smtClean="0">
                <a:solidFill>
                  <a:schemeClr val="bg1"/>
                </a:solidFill>
              </a:rPr>
              <a:t>, e o efeito desta salvação, operada em </a:t>
            </a:r>
            <a:r>
              <a:rPr lang="pt-BR" b="1" smtClean="0">
                <a:solidFill>
                  <a:schemeClr val="bg1"/>
                </a:solidFill>
              </a:rPr>
              <a:t>nós </a:t>
            </a:r>
            <a:r>
              <a:rPr lang="pt-BR" b="1" smtClean="0">
                <a:solidFill>
                  <a:schemeClr val="bg1"/>
                </a:solidFill>
              </a:rPr>
              <a:t>pelo poder </a:t>
            </a:r>
            <a:r>
              <a:rPr lang="pt-BR" b="1" dirty="0" smtClean="0">
                <a:solidFill>
                  <a:schemeClr val="bg1"/>
                </a:solidFill>
              </a:rPr>
              <a:t>do Espírito Santo, produz transformação na </a:t>
            </a:r>
            <a:r>
              <a:rPr lang="pt-BR" b="1" smtClean="0">
                <a:solidFill>
                  <a:schemeClr val="bg1"/>
                </a:solidFill>
              </a:rPr>
              <a:t>vida</a:t>
            </a:r>
            <a:r>
              <a:rPr lang="pt-BR" b="1" smtClean="0">
                <a:solidFill>
                  <a:schemeClr val="bg1"/>
                </a:solidFill>
              </a:rPr>
              <a:t>, no </a:t>
            </a:r>
            <a:r>
              <a:rPr lang="pt-BR" b="1" dirty="0" smtClean="0">
                <a:solidFill>
                  <a:schemeClr val="bg1"/>
                </a:solidFill>
              </a:rPr>
              <a:t>coração, na mente e até na língua de todos </a:t>
            </a:r>
            <a:r>
              <a:rPr lang="pt-BR" b="1" smtClean="0">
                <a:solidFill>
                  <a:schemeClr val="bg1"/>
                </a:solidFill>
              </a:rPr>
              <a:t>os </a:t>
            </a:r>
            <a:r>
              <a:rPr lang="pt-BR" b="1" smtClean="0">
                <a:solidFill>
                  <a:schemeClr val="bg1"/>
                </a:solidFill>
              </a:rPr>
              <a:t>que têm </a:t>
            </a:r>
            <a:r>
              <a:rPr lang="pt-BR" b="1" dirty="0" smtClean="0">
                <a:solidFill>
                  <a:schemeClr val="bg1"/>
                </a:solidFill>
              </a:rPr>
              <a:t>Cristo como seu Senhor e Mestre.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Se alguém pode dominar a sua língua, </a:t>
            </a:r>
            <a:r>
              <a:rPr lang="pt-BR" dirty="0" smtClean="0">
                <a:solidFill>
                  <a:srgbClr val="92D050"/>
                </a:solidFill>
              </a:rPr>
              <a:t>isso prova </a:t>
            </a:r>
            <a:r>
              <a:rPr lang="pt-BR" dirty="0" smtClean="0">
                <a:solidFill>
                  <a:srgbClr val="92D050"/>
                </a:solidFill>
              </a:rPr>
              <a:t>que ele tem perfeito domínio sobre si </a:t>
            </a:r>
            <a:r>
              <a:rPr lang="pt-BR" dirty="0" smtClean="0">
                <a:solidFill>
                  <a:srgbClr val="92D050"/>
                </a:solidFill>
              </a:rPr>
              <a:t>próprio em </a:t>
            </a:r>
            <a:r>
              <a:rPr lang="pt-BR" dirty="0" smtClean="0">
                <a:solidFill>
                  <a:srgbClr val="92D050"/>
                </a:solidFill>
              </a:rPr>
              <a:t>tudo o mais.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(Tiago </a:t>
            </a:r>
            <a:r>
              <a:rPr lang="pt-BR" dirty="0" smtClean="0">
                <a:solidFill>
                  <a:schemeClr val="bg1"/>
                </a:solidFill>
              </a:rPr>
              <a:t>3:2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Uma característica de um cristão maduro é o controle da língua.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As palavras que proferimos podem ser bênção </a:t>
            </a:r>
            <a:r>
              <a:rPr lang="pt-BR" sz="2400" dirty="0" smtClean="0">
                <a:solidFill>
                  <a:schemeClr val="bg1"/>
                </a:solidFill>
              </a:rPr>
              <a:t>ou maldição</a:t>
            </a:r>
            <a:r>
              <a:rPr lang="pt-BR" sz="2400" dirty="0" smtClean="0">
                <a:solidFill>
                  <a:schemeClr val="bg1"/>
                </a:solidFill>
              </a:rPr>
              <a:t>, palavras que edificam ou palavras que arrasam.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É contra essa dupla possibilidade que Tiago nos adverte.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Nem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todos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devem</a:t>
            </a:r>
            <a:r>
              <a:rPr lang="en-US" sz="4000" dirty="0" smtClean="0">
                <a:solidFill>
                  <a:schemeClr val="bg1"/>
                </a:solidFill>
              </a:rPr>
              <a:t> ser </a:t>
            </a:r>
            <a:r>
              <a:rPr lang="en-US" sz="4000" dirty="0" err="1" smtClean="0">
                <a:solidFill>
                  <a:schemeClr val="bg1"/>
                </a:solidFill>
              </a:rPr>
              <a:t>mestres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Ao que parece, todos na </a:t>
            </a:r>
            <a:r>
              <a:rPr lang="pt-BR" dirty="0" smtClean="0">
                <a:solidFill>
                  <a:schemeClr val="bg1"/>
                </a:solidFill>
              </a:rPr>
              <a:t>congregação desejavam </a:t>
            </a:r>
            <a:r>
              <a:rPr lang="pt-BR" dirty="0" smtClean="0">
                <a:solidFill>
                  <a:schemeClr val="bg1"/>
                </a:solidFill>
              </a:rPr>
              <a:t>ensinar e ser líderes espirituais.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que ensinam a Palavra serão julgados com </a:t>
            </a:r>
            <a:r>
              <a:rPr lang="pt-BR" dirty="0" smtClean="0">
                <a:solidFill>
                  <a:schemeClr val="bg1"/>
                </a:solidFill>
              </a:rPr>
              <a:t>maior rigidez</a:t>
            </a:r>
            <a:r>
              <a:rPr lang="pt-BR" dirty="0" smtClean="0">
                <a:solidFill>
                  <a:schemeClr val="bg1"/>
                </a:solidFill>
              </a:rPr>
              <a:t>!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smtClean="0">
                <a:solidFill>
                  <a:schemeClr val="bg1"/>
                </a:solidFill>
              </a:rPr>
              <a:t>mestres devem praticar o que ensinam</a:t>
            </a:r>
            <a:r>
              <a:rPr lang="pt-BR" dirty="0" smtClean="0">
                <a:solidFill>
                  <a:schemeClr val="bg1"/>
                </a:solidFill>
              </a:rPr>
              <a:t>, pois</a:t>
            </a:r>
            <a:r>
              <a:rPr lang="pt-BR" dirty="0" smtClean="0">
                <a:solidFill>
                  <a:schemeClr val="bg1"/>
                </a:solidFill>
              </a:rPr>
              <a:t>, de outro modo, seus ensinamentos não </a:t>
            </a:r>
            <a:r>
              <a:rPr lang="pt-BR" dirty="0" smtClean="0">
                <a:solidFill>
                  <a:schemeClr val="bg1"/>
                </a:solidFill>
              </a:rPr>
              <a:t>passarão de </a:t>
            </a:r>
            <a:r>
              <a:rPr lang="pt-BR" dirty="0" smtClean="0">
                <a:solidFill>
                  <a:schemeClr val="bg1"/>
                </a:solidFill>
              </a:rPr>
              <a:t>hipocrisia.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Embora </a:t>
            </a:r>
            <a:r>
              <a:rPr lang="pt-BR" dirty="0" smtClean="0">
                <a:solidFill>
                  <a:schemeClr val="bg1"/>
                </a:solidFill>
              </a:rPr>
              <a:t>seja bom ter a </a:t>
            </a:r>
            <a:r>
              <a:rPr lang="pt-BR" dirty="0" smtClean="0">
                <a:solidFill>
                  <a:schemeClr val="bg1"/>
                </a:solidFill>
              </a:rPr>
              <a:t>aspiração para </a:t>
            </a:r>
            <a:r>
              <a:rPr lang="pt-BR" dirty="0" smtClean="0">
                <a:solidFill>
                  <a:schemeClr val="bg1"/>
                </a:solidFill>
              </a:rPr>
              <a:t>ensinar, a responsabilidade dos mestres é </a:t>
            </a:r>
            <a:r>
              <a:rPr lang="pt-BR" dirty="0" smtClean="0">
                <a:solidFill>
                  <a:schemeClr val="bg1"/>
                </a:solidFill>
              </a:rPr>
              <a:t>grande porque </a:t>
            </a:r>
            <a:r>
              <a:rPr lang="pt-BR" dirty="0" smtClean="0">
                <a:solidFill>
                  <a:schemeClr val="bg1"/>
                </a:solidFill>
              </a:rPr>
              <a:t>suas palavras e seu exemplo afetam a vida </a:t>
            </a:r>
            <a:r>
              <a:rPr lang="pt-BR" dirty="0" smtClean="0">
                <a:solidFill>
                  <a:schemeClr val="bg1"/>
                </a:solidFill>
              </a:rPr>
              <a:t>espiritual das </a:t>
            </a:r>
            <a:r>
              <a:rPr lang="pt-BR" dirty="0" smtClean="0">
                <a:solidFill>
                  <a:schemeClr val="bg1"/>
                </a:solidFill>
              </a:rPr>
              <a:t>outras pessoas.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Qual</a:t>
            </a:r>
            <a:r>
              <a:rPr lang="en-US" sz="4000" dirty="0" smtClean="0">
                <a:solidFill>
                  <a:schemeClr val="bg1"/>
                </a:solidFill>
              </a:rPr>
              <a:t> é o </a:t>
            </a:r>
            <a:r>
              <a:rPr lang="en-US" sz="4000" dirty="0" err="1" smtClean="0">
                <a:solidFill>
                  <a:schemeClr val="bg1"/>
                </a:solidFill>
              </a:rPr>
              <a:t>poder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língua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As </a:t>
            </a:r>
            <a:r>
              <a:rPr lang="pt-BR" sz="2300" dirty="0" smtClean="0">
                <a:solidFill>
                  <a:schemeClr val="bg1"/>
                </a:solidFill>
              </a:rPr>
              <a:t>palavras infundadas </a:t>
            </a:r>
            <a:r>
              <a:rPr lang="pt-BR" sz="2300" dirty="0" smtClean="0">
                <a:solidFill>
                  <a:schemeClr val="bg1"/>
                </a:solidFill>
              </a:rPr>
              <a:t>e odiosas são prejudiciais porque </a:t>
            </a:r>
            <a:r>
              <a:rPr lang="pt-BR" sz="2300" dirty="0" smtClean="0">
                <a:solidFill>
                  <a:schemeClr val="bg1"/>
                </a:solidFill>
              </a:rPr>
              <a:t>espalham rapidamente </a:t>
            </a:r>
            <a:r>
              <a:rPr lang="pt-BR" sz="2300" dirty="0" smtClean="0">
                <a:solidFill>
                  <a:schemeClr val="bg1"/>
                </a:solidFill>
              </a:rPr>
              <a:t>a destruição, e ninguém pode deter </a:t>
            </a:r>
            <a:r>
              <a:rPr lang="pt-BR" sz="2300" dirty="0" smtClean="0">
                <a:solidFill>
                  <a:schemeClr val="bg1"/>
                </a:solidFill>
              </a:rPr>
              <a:t>os resultados </a:t>
            </a:r>
            <a:r>
              <a:rPr lang="pt-BR" sz="2300" dirty="0" smtClean="0">
                <a:solidFill>
                  <a:schemeClr val="bg1"/>
                </a:solidFill>
              </a:rPr>
              <a:t>após serem proferidas.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As </a:t>
            </a:r>
            <a:r>
              <a:rPr lang="pt-BR" sz="2300" dirty="0" smtClean="0">
                <a:solidFill>
                  <a:schemeClr val="bg1"/>
                </a:solidFill>
              </a:rPr>
              <a:t>palavras bem </a:t>
            </a:r>
            <a:r>
              <a:rPr lang="pt-BR" sz="2300" dirty="0" smtClean="0">
                <a:solidFill>
                  <a:schemeClr val="bg1"/>
                </a:solidFill>
              </a:rPr>
              <a:t>ditas produzem </a:t>
            </a:r>
            <a:r>
              <a:rPr lang="pt-BR" sz="2300" dirty="0" smtClean="0">
                <a:solidFill>
                  <a:schemeClr val="bg1"/>
                </a:solidFill>
              </a:rPr>
              <a:t>vida para os que a ouvem, edificam, </a:t>
            </a:r>
            <a:r>
              <a:rPr lang="pt-BR" sz="2300" dirty="0" smtClean="0">
                <a:solidFill>
                  <a:schemeClr val="bg1"/>
                </a:solidFill>
              </a:rPr>
              <a:t>reatam relacionamentos</a:t>
            </a:r>
            <a:r>
              <a:rPr lang="pt-BR" sz="2300" dirty="0" smtClean="0">
                <a:solidFill>
                  <a:schemeClr val="bg1"/>
                </a:solidFill>
              </a:rPr>
              <a:t>, firmam alianças, promovem paz </a:t>
            </a:r>
            <a:r>
              <a:rPr lang="pt-BR" sz="2300" dirty="0" smtClean="0">
                <a:solidFill>
                  <a:schemeClr val="bg1"/>
                </a:solidFill>
              </a:rPr>
              <a:t>e união </a:t>
            </a:r>
            <a:r>
              <a:rPr lang="pt-BR" sz="2300" dirty="0" smtClean="0">
                <a:solidFill>
                  <a:schemeClr val="bg1"/>
                </a:solidFill>
              </a:rPr>
              <a:t>e crescimento para a comunidade cristã</a:t>
            </a:r>
            <a:r>
              <a:rPr lang="pt-BR" sz="23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Qual</a:t>
            </a:r>
            <a:r>
              <a:rPr lang="en-US" sz="4000" dirty="0" smtClean="0">
                <a:solidFill>
                  <a:schemeClr val="bg1"/>
                </a:solidFill>
              </a:rPr>
              <a:t> é o </a:t>
            </a:r>
            <a:r>
              <a:rPr lang="en-US" sz="4000" dirty="0" err="1" smtClean="0">
                <a:solidFill>
                  <a:schemeClr val="bg1"/>
                </a:solidFill>
              </a:rPr>
              <a:t>poder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língua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sz="2200" dirty="0" smtClean="0">
                <a:solidFill>
                  <a:schemeClr val="bg1"/>
                </a:solidFill>
              </a:rPr>
              <a:t>Vejamos quatro pontos sobre a língua:</a:t>
            </a:r>
          </a:p>
          <a:p>
            <a:pPr marL="457200" indent="-457200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1. </a:t>
            </a:r>
            <a:r>
              <a:rPr lang="pt-BR" sz="2200" b="1" dirty="0" smtClean="0">
                <a:solidFill>
                  <a:schemeClr val="bg1"/>
                </a:solidFill>
              </a:rPr>
              <a:t>A </a:t>
            </a:r>
            <a:r>
              <a:rPr lang="pt-BR" sz="2200" b="1" dirty="0" smtClean="0">
                <a:solidFill>
                  <a:schemeClr val="bg1"/>
                </a:solidFill>
              </a:rPr>
              <a:t>língua tem o poder de conduzir </a:t>
            </a:r>
            <a:r>
              <a:rPr lang="pt-BR" sz="2200" dirty="0" smtClean="0">
                <a:solidFill>
                  <a:schemeClr val="bg1"/>
                </a:solidFill>
              </a:rPr>
              <a:t>tanto para o bem quanto para o mal.</a:t>
            </a:r>
          </a:p>
          <a:p>
            <a:pPr marL="457200" indent="-457200"/>
            <a:r>
              <a:rPr lang="pt-BR" sz="2200" dirty="0" smtClean="0">
                <a:solidFill>
                  <a:schemeClr val="bg1"/>
                </a:solidFill>
              </a:rPr>
              <a:t>O freio e o leme têm o poder de dirigir, o que significa que afetam a vida de outros. Um cavalo disparado ou um naufrágio podiam causar ferimentos e até mesmo ser fatais para pedestres e passageiros. </a:t>
            </a:r>
          </a:p>
          <a:p>
            <a:pPr marL="457200" indent="-457200"/>
            <a:r>
              <a:rPr lang="pt-BR" sz="2200" dirty="0" smtClean="0">
                <a:solidFill>
                  <a:schemeClr val="bg1"/>
                </a:solidFill>
              </a:rPr>
              <a:t>As palavras que proferimos afetam </a:t>
            </a:r>
            <a:r>
              <a:rPr lang="pt-BR" sz="2200" dirty="0" smtClean="0">
                <a:solidFill>
                  <a:schemeClr val="bg1"/>
                </a:solidFill>
              </a:rPr>
              <a:t>a nossa vida e a </a:t>
            </a:r>
            <a:r>
              <a:rPr lang="pt-BR" sz="2200" dirty="0" smtClean="0">
                <a:solidFill>
                  <a:schemeClr val="bg1"/>
                </a:solidFill>
              </a:rPr>
              <a:t>vida de </a:t>
            </a:r>
            <a:r>
              <a:rPr lang="pt-BR" sz="2200" dirty="0" smtClean="0">
                <a:solidFill>
                  <a:schemeClr val="bg1"/>
                </a:solidFill>
              </a:rPr>
              <a:t>outros.</a:t>
            </a:r>
          </a:p>
          <a:p>
            <a:pPr marL="457200" indent="-457200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2. </a:t>
            </a:r>
            <a:r>
              <a:rPr lang="pt-BR" sz="2200" b="1" dirty="0" smtClean="0">
                <a:solidFill>
                  <a:schemeClr val="bg1"/>
                </a:solidFill>
              </a:rPr>
              <a:t>A língua tem o poder de destruir</a:t>
            </a:r>
            <a:r>
              <a:rPr lang="pt-BR" sz="2200" b="1" dirty="0" smtClean="0">
                <a:solidFill>
                  <a:schemeClr val="bg1"/>
                </a:solidFill>
              </a:rPr>
              <a:t>. </a:t>
            </a:r>
            <a:r>
              <a:rPr lang="pt-BR" sz="2200" dirty="0" smtClean="0">
                <a:solidFill>
                  <a:schemeClr val="bg1"/>
                </a:solidFill>
              </a:rPr>
              <a:t>Assim </a:t>
            </a:r>
            <a:r>
              <a:rPr lang="pt-BR" sz="2200" dirty="0" smtClean="0">
                <a:solidFill>
                  <a:schemeClr val="bg1"/>
                </a:solidFill>
              </a:rPr>
              <a:t>como o fogo cresce, espalha</a:t>
            </a:r>
            <a:r>
              <a:rPr lang="pt-BR" sz="2200" dirty="0" smtClean="0">
                <a:solidFill>
                  <a:schemeClr val="bg1"/>
                </a:solidFill>
              </a:rPr>
              <a:t>, fere</a:t>
            </a:r>
            <a:r>
              <a:rPr lang="pt-BR" sz="2200" dirty="0" smtClean="0">
                <a:solidFill>
                  <a:schemeClr val="bg1"/>
                </a:solidFill>
              </a:rPr>
              <a:t>, destrói e provoca sofrimento, prejuízo e destruição</a:t>
            </a:r>
            <a:r>
              <a:rPr lang="pt-BR" sz="2200" dirty="0" smtClean="0">
                <a:solidFill>
                  <a:schemeClr val="bg1"/>
                </a:solidFill>
              </a:rPr>
              <a:t>, assim </a:t>
            </a:r>
            <a:r>
              <a:rPr lang="pt-BR" sz="2200" dirty="0" smtClean="0">
                <a:solidFill>
                  <a:schemeClr val="bg1"/>
                </a:solidFill>
              </a:rPr>
              <a:t>também é o poder da língua.</a:t>
            </a:r>
          </a:p>
          <a:p>
            <a:pPr marL="457200" indent="-457200"/>
            <a:r>
              <a:rPr lang="pt-BR" sz="2200" dirty="0" smtClean="0">
                <a:solidFill>
                  <a:schemeClr val="bg1"/>
                </a:solidFill>
              </a:rPr>
              <a:t>Não ousemos ser descuidados com as </a:t>
            </a:r>
            <a:r>
              <a:rPr lang="pt-BR" sz="2200" dirty="0" smtClean="0">
                <a:solidFill>
                  <a:schemeClr val="bg1"/>
                </a:solidFill>
              </a:rPr>
              <a:t>palavras, pensando </a:t>
            </a:r>
            <a:r>
              <a:rPr lang="pt-BR" sz="2200" dirty="0" smtClean="0">
                <a:solidFill>
                  <a:schemeClr val="bg1"/>
                </a:solidFill>
              </a:rPr>
              <a:t>que mais tarde teremos oportunidade </a:t>
            </a:r>
            <a:r>
              <a:rPr lang="pt-BR" sz="2200" dirty="0" smtClean="0">
                <a:solidFill>
                  <a:schemeClr val="bg1"/>
                </a:solidFill>
              </a:rPr>
              <a:t>para nos </a:t>
            </a:r>
            <a:r>
              <a:rPr lang="pt-BR" sz="2200" dirty="0" smtClean="0">
                <a:solidFill>
                  <a:schemeClr val="bg1"/>
                </a:solidFill>
              </a:rPr>
              <a:t>desculpar, porque mesmo agindo desta forma </a:t>
            </a:r>
            <a:r>
              <a:rPr lang="pt-BR" sz="2200" dirty="0" smtClean="0">
                <a:solidFill>
                  <a:schemeClr val="bg1"/>
                </a:solidFill>
              </a:rPr>
              <a:t>as cicatrizes </a:t>
            </a:r>
            <a:r>
              <a:rPr lang="pt-BR" sz="2200" dirty="0" smtClean="0">
                <a:solidFill>
                  <a:schemeClr val="bg1"/>
                </a:solidFill>
              </a:rPr>
              <a:t>permanecerão.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Qual</a:t>
            </a:r>
            <a:r>
              <a:rPr lang="en-US" sz="4000" dirty="0" smtClean="0">
                <a:solidFill>
                  <a:schemeClr val="bg1"/>
                </a:solidFill>
              </a:rPr>
              <a:t> é o </a:t>
            </a:r>
            <a:r>
              <a:rPr lang="en-US" sz="4000" dirty="0" err="1" smtClean="0">
                <a:solidFill>
                  <a:schemeClr val="bg1"/>
                </a:solidFill>
              </a:rPr>
              <a:t>poder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língua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257800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pt-BR" sz="2250" b="1" dirty="0" smtClean="0">
                <a:solidFill>
                  <a:schemeClr val="bg1"/>
                </a:solidFill>
              </a:rPr>
              <a:t>3. A língua é </a:t>
            </a:r>
            <a:r>
              <a:rPr lang="pt-BR" sz="2250" b="1" dirty="0" smtClean="0">
                <a:solidFill>
                  <a:schemeClr val="bg1"/>
                </a:solidFill>
              </a:rPr>
              <a:t>indomável. </a:t>
            </a:r>
            <a:r>
              <a:rPr lang="pt-BR" sz="2250" dirty="0" smtClean="0">
                <a:solidFill>
                  <a:schemeClr val="bg1"/>
                </a:solidFill>
              </a:rPr>
              <a:t>Embora </a:t>
            </a:r>
            <a:r>
              <a:rPr lang="pt-BR" sz="2250" dirty="0" smtClean="0">
                <a:solidFill>
                  <a:schemeClr val="bg1"/>
                </a:solidFill>
              </a:rPr>
              <a:t>não </a:t>
            </a:r>
            <a:r>
              <a:rPr lang="pt-BR" sz="2250" dirty="0" smtClean="0">
                <a:solidFill>
                  <a:schemeClr val="bg1"/>
                </a:solidFill>
              </a:rPr>
              <a:t>consigamos ter </a:t>
            </a:r>
            <a:r>
              <a:rPr lang="pt-BR" sz="2250" dirty="0" smtClean="0">
                <a:solidFill>
                  <a:schemeClr val="bg1"/>
                </a:solidFill>
              </a:rPr>
              <a:t>um controle perfeito deste pequeno órgão</a:t>
            </a:r>
            <a:r>
              <a:rPr lang="pt-BR" sz="2250" dirty="0" smtClean="0">
                <a:solidFill>
                  <a:schemeClr val="bg1"/>
                </a:solidFill>
              </a:rPr>
              <a:t>, o </a:t>
            </a:r>
            <a:r>
              <a:rPr lang="pt-BR" sz="2250" dirty="0" smtClean="0">
                <a:solidFill>
                  <a:schemeClr val="bg1"/>
                </a:solidFill>
              </a:rPr>
              <a:t>Espírito Santo nos ajuda a desenvolver o </a:t>
            </a:r>
            <a:r>
              <a:rPr lang="pt-BR" sz="2250" dirty="0" smtClean="0">
                <a:solidFill>
                  <a:schemeClr val="bg1"/>
                </a:solidFill>
              </a:rPr>
              <a:t>domínio próprio</a:t>
            </a:r>
            <a:r>
              <a:rPr lang="pt-BR" sz="2250" dirty="0" smtClean="0">
                <a:solidFill>
                  <a:schemeClr val="bg1"/>
                </a:solidFill>
              </a:rPr>
              <a:t>.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Não </a:t>
            </a:r>
            <a:r>
              <a:rPr lang="pt-BR" sz="2250" dirty="0" smtClean="0">
                <a:solidFill>
                  <a:schemeClr val="bg1"/>
                </a:solidFill>
              </a:rPr>
              <a:t>estamos lutando contra o poder da </a:t>
            </a:r>
            <a:r>
              <a:rPr lang="pt-BR" sz="2250" dirty="0" smtClean="0">
                <a:solidFill>
                  <a:schemeClr val="bg1"/>
                </a:solidFill>
              </a:rPr>
              <a:t>língua com </a:t>
            </a:r>
            <a:r>
              <a:rPr lang="pt-BR" sz="2250" dirty="0" smtClean="0">
                <a:solidFill>
                  <a:schemeClr val="bg1"/>
                </a:solidFill>
              </a:rPr>
              <a:t>nossas próprias forças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pt-BR" sz="2250" b="1" dirty="0" smtClean="0">
                <a:solidFill>
                  <a:schemeClr val="bg1"/>
                </a:solidFill>
              </a:rPr>
              <a:t>4</a:t>
            </a:r>
            <a:r>
              <a:rPr lang="pt-BR" sz="2250" b="1" dirty="0" smtClean="0">
                <a:solidFill>
                  <a:schemeClr val="bg1"/>
                </a:solidFill>
              </a:rPr>
              <a:t>. A língua é incoerente. </a:t>
            </a:r>
            <a:r>
              <a:rPr lang="pt-BR" sz="2250" dirty="0" smtClean="0">
                <a:solidFill>
                  <a:schemeClr val="bg1"/>
                </a:solidFill>
              </a:rPr>
              <a:t>Uma fonte não </a:t>
            </a:r>
            <a:r>
              <a:rPr lang="pt-BR" sz="2250" dirty="0" smtClean="0">
                <a:solidFill>
                  <a:schemeClr val="bg1"/>
                </a:solidFill>
              </a:rPr>
              <a:t>pode produzir </a:t>
            </a:r>
            <a:r>
              <a:rPr lang="pt-BR" sz="2250" dirty="0" smtClean="0">
                <a:solidFill>
                  <a:schemeClr val="bg1"/>
                </a:solidFill>
              </a:rPr>
              <a:t>dois tipos de água.</a:t>
            </a:r>
          </a:p>
          <a:p>
            <a:pPr>
              <a:buNone/>
            </a:pPr>
            <a:r>
              <a:rPr lang="pt-BR" sz="2250" dirty="0" smtClean="0">
                <a:solidFill>
                  <a:schemeClr val="bg1"/>
                </a:solidFill>
              </a:rPr>
              <a:t>a </a:t>
            </a:r>
            <a:r>
              <a:rPr lang="pt-BR" sz="2250" dirty="0" smtClean="0">
                <a:solidFill>
                  <a:schemeClr val="bg1"/>
                </a:solidFill>
              </a:rPr>
              <a:t>língua de </a:t>
            </a:r>
            <a:r>
              <a:rPr lang="pt-BR" sz="2250" dirty="0" smtClean="0">
                <a:solidFill>
                  <a:schemeClr val="bg1"/>
                </a:solidFill>
              </a:rPr>
              <a:t>um cristão não pode produzir dois tipos de palavras</a:t>
            </a:r>
            <a:r>
              <a:rPr lang="pt-BR" sz="2250" dirty="0" smtClean="0">
                <a:solidFill>
                  <a:schemeClr val="bg1"/>
                </a:solidFill>
              </a:rPr>
              <a:t>, a </a:t>
            </a:r>
            <a:r>
              <a:rPr lang="pt-BR" sz="2250" dirty="0" smtClean="0">
                <a:solidFill>
                  <a:schemeClr val="bg1"/>
                </a:solidFill>
              </a:rPr>
              <a:t>de bênção e a da maldição.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 mesma língua que usamos para falar dos </a:t>
            </a:r>
            <a:r>
              <a:rPr lang="pt-BR" sz="2250" dirty="0" smtClean="0">
                <a:solidFill>
                  <a:schemeClr val="bg1"/>
                </a:solidFill>
              </a:rPr>
              <a:t>outros é </a:t>
            </a:r>
            <a:r>
              <a:rPr lang="pt-BR" sz="2250" dirty="0" smtClean="0">
                <a:solidFill>
                  <a:schemeClr val="bg1"/>
                </a:solidFill>
              </a:rPr>
              <a:t>a mesma língua que usamos para louvar a Deus </a:t>
            </a:r>
            <a:r>
              <a:rPr lang="pt-BR" sz="2250" dirty="0" smtClean="0">
                <a:solidFill>
                  <a:schemeClr val="bg1"/>
                </a:solidFill>
              </a:rPr>
              <a:t>no culto</a:t>
            </a:r>
            <a:r>
              <a:rPr lang="pt-BR" sz="2250" dirty="0" smtClean="0">
                <a:solidFill>
                  <a:schemeClr val="bg1"/>
                </a:solidFill>
              </a:rPr>
              <a:t>.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A </a:t>
            </a:r>
            <a:r>
              <a:rPr lang="pt-BR" sz="2250" dirty="0" smtClean="0">
                <a:solidFill>
                  <a:schemeClr val="bg1"/>
                </a:solidFill>
              </a:rPr>
              <a:t>mesma língua que usamos para glorificar </a:t>
            </a:r>
            <a:r>
              <a:rPr lang="pt-BR" sz="2250" dirty="0" smtClean="0">
                <a:solidFill>
                  <a:schemeClr val="bg1"/>
                </a:solidFill>
              </a:rPr>
              <a:t>ao Senhor </a:t>
            </a:r>
            <a:r>
              <a:rPr lang="pt-BR" sz="2250" dirty="0" smtClean="0">
                <a:solidFill>
                  <a:schemeClr val="bg1"/>
                </a:solidFill>
              </a:rPr>
              <a:t>com nossos cânticos e orações usamos </a:t>
            </a:r>
            <a:r>
              <a:rPr lang="pt-BR" sz="2250" dirty="0" smtClean="0">
                <a:solidFill>
                  <a:schemeClr val="bg1"/>
                </a:solidFill>
              </a:rPr>
              <a:t>também para </a:t>
            </a:r>
            <a:r>
              <a:rPr lang="pt-BR" sz="2250" dirty="0" smtClean="0">
                <a:solidFill>
                  <a:schemeClr val="bg1"/>
                </a:solidFill>
              </a:rPr>
              <a:t>ferir de morte uma pessoa criada à imagem </a:t>
            </a:r>
            <a:r>
              <a:rPr lang="pt-BR" sz="2250" dirty="0" smtClean="0">
                <a:solidFill>
                  <a:schemeClr val="bg1"/>
                </a:solidFill>
              </a:rPr>
              <a:t>de Deus</a:t>
            </a:r>
            <a:r>
              <a:rPr lang="pt-BR" sz="2250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Qual</a:t>
            </a:r>
            <a:r>
              <a:rPr lang="en-US" sz="4000" dirty="0" smtClean="0">
                <a:solidFill>
                  <a:schemeClr val="bg1"/>
                </a:solidFill>
              </a:rPr>
              <a:t> é o </a:t>
            </a:r>
            <a:r>
              <a:rPr lang="en-US" sz="4000" dirty="0" err="1" smtClean="0">
                <a:solidFill>
                  <a:schemeClr val="bg1"/>
                </a:solidFill>
              </a:rPr>
              <a:t>poder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língua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A língua não apenas é incoerente, mas também </a:t>
            </a:r>
            <a:r>
              <a:rPr lang="pt-BR" sz="3200" dirty="0" smtClean="0">
                <a:solidFill>
                  <a:schemeClr val="bg1"/>
                </a:solidFill>
              </a:rPr>
              <a:t>contraditória.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Deus </a:t>
            </a:r>
            <a:r>
              <a:rPr lang="pt-BR" sz="3200" dirty="0" smtClean="0">
                <a:solidFill>
                  <a:schemeClr val="bg1"/>
                </a:solidFill>
              </a:rPr>
              <a:t>trabalha para nos </a:t>
            </a:r>
            <a:r>
              <a:rPr lang="pt-BR" sz="3200" dirty="0" smtClean="0">
                <a:solidFill>
                  <a:schemeClr val="bg1"/>
                </a:solidFill>
              </a:rPr>
              <a:t>transformar de </a:t>
            </a:r>
            <a:r>
              <a:rPr lang="pt-BR" sz="3200" dirty="0" smtClean="0">
                <a:solidFill>
                  <a:schemeClr val="bg1"/>
                </a:solidFill>
              </a:rPr>
              <a:t>dentro para fora.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Considerem </a:t>
            </a:r>
            <a:r>
              <a:rPr lang="pt-BR" sz="3200" dirty="0" smtClean="0">
                <a:solidFill>
                  <a:schemeClr val="bg1"/>
                </a:solidFill>
              </a:rPr>
              <a:t>as palavras </a:t>
            </a:r>
            <a:r>
              <a:rPr lang="pt-BR" sz="3200" dirty="0" smtClean="0">
                <a:solidFill>
                  <a:schemeClr val="bg1"/>
                </a:solidFill>
              </a:rPr>
              <a:t>do Senhor </a:t>
            </a:r>
            <a:r>
              <a:rPr lang="pt-BR" sz="3200" dirty="0" smtClean="0">
                <a:solidFill>
                  <a:schemeClr val="bg1"/>
                </a:solidFill>
              </a:rPr>
              <a:t>Jesus “a boca fala, do que o coração está cheio”.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Quando o Espírito Santo purifica um coração, ele </a:t>
            </a:r>
            <a:r>
              <a:rPr lang="pt-BR" sz="3200" dirty="0" smtClean="0">
                <a:solidFill>
                  <a:schemeClr val="bg1"/>
                </a:solidFill>
              </a:rPr>
              <a:t>concede o </a:t>
            </a:r>
            <a:r>
              <a:rPr lang="pt-BR" sz="3200" dirty="0" smtClean="0">
                <a:solidFill>
                  <a:schemeClr val="bg1"/>
                </a:solidFill>
              </a:rPr>
              <a:t>domínio próprio para que o crente saiba o </a:t>
            </a:r>
            <a:r>
              <a:rPr lang="pt-BR" sz="3200" dirty="0" smtClean="0">
                <a:solidFill>
                  <a:schemeClr val="bg1"/>
                </a:solidFill>
              </a:rPr>
              <a:t>que falar</a:t>
            </a:r>
            <a:r>
              <a:rPr lang="pt-BR" sz="3200" dirty="0" smtClean="0">
                <a:solidFill>
                  <a:schemeClr val="bg1"/>
                </a:solidFill>
              </a:rPr>
              <a:t>, quando falar e falar com propósito.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Pecado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Maledicência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Tiago corrige esse grave pecado mostrando quatro coisas</a:t>
            </a:r>
            <a:r>
              <a:rPr lang="pt-BR" sz="2400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1. Como </a:t>
            </a:r>
            <a:r>
              <a:rPr lang="pt-BR" sz="2400" b="1" dirty="0" smtClean="0">
                <a:solidFill>
                  <a:schemeClr val="bg1"/>
                </a:solidFill>
              </a:rPr>
              <a:t>devemos considerar uns aos </a:t>
            </a:r>
            <a:r>
              <a:rPr lang="pt-BR" sz="2400" b="1" dirty="0" smtClean="0">
                <a:solidFill>
                  <a:schemeClr val="bg1"/>
                </a:solidFill>
              </a:rPr>
              <a:t>outros como </a:t>
            </a:r>
            <a:r>
              <a:rPr lang="pt-BR" sz="2400" b="1" dirty="0" smtClean="0">
                <a:solidFill>
                  <a:schemeClr val="bg1"/>
                </a:solidFill>
              </a:rPr>
              <a:t>irmãos</a:t>
            </a:r>
            <a:r>
              <a:rPr lang="pt-BR" sz="2400" b="1" dirty="0" smtClean="0">
                <a:solidFill>
                  <a:schemeClr val="bg1"/>
                </a:solidFill>
              </a:rPr>
              <a:t>.</a:t>
            </a:r>
            <a:r>
              <a:rPr lang="pt-BR" sz="2400" dirty="0" smtClean="0">
                <a:solidFill>
                  <a:schemeClr val="bg1"/>
                </a:solidFill>
              </a:rPr>
              <a:t> Não existe motivo para gerarmos maldições </a:t>
            </a:r>
            <a:r>
              <a:rPr lang="pt-BR" sz="2400" dirty="0" smtClean="0">
                <a:solidFill>
                  <a:schemeClr val="bg1"/>
                </a:solidFill>
              </a:rPr>
              <a:t>em nossa </a:t>
            </a:r>
            <a:r>
              <a:rPr lang="pt-BR" sz="2400" dirty="0" smtClean="0">
                <a:solidFill>
                  <a:schemeClr val="bg1"/>
                </a:solidFill>
              </a:rPr>
              <a:t>vida através da maledicência. 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Quando alguém vier </a:t>
            </a:r>
            <a:r>
              <a:rPr lang="pt-BR" sz="2400" dirty="0" smtClean="0">
                <a:solidFill>
                  <a:schemeClr val="bg1"/>
                </a:solidFill>
              </a:rPr>
              <a:t>falando de outro irmão, ignore, fuja ou exorte. 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Mas não </a:t>
            </a:r>
            <a:r>
              <a:rPr lang="pt-BR" sz="2400" dirty="0" smtClean="0">
                <a:solidFill>
                  <a:schemeClr val="bg1"/>
                </a:solidFill>
              </a:rPr>
              <a:t>seja um participante ativo, nem um ouvinte </a:t>
            </a:r>
            <a:r>
              <a:rPr lang="pt-BR" sz="2400" dirty="0" smtClean="0">
                <a:solidFill>
                  <a:schemeClr val="bg1"/>
                </a:solidFill>
              </a:rPr>
              <a:t>passivo deste </a:t>
            </a:r>
            <a:r>
              <a:rPr lang="pt-BR" sz="2400" dirty="0" smtClean="0">
                <a:solidFill>
                  <a:schemeClr val="bg1"/>
                </a:solidFill>
              </a:rPr>
              <a:t>pecado e injustiça. 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Somos uma só </a:t>
            </a:r>
            <a:r>
              <a:rPr lang="pt-BR" sz="2400" dirty="0" smtClean="0">
                <a:solidFill>
                  <a:schemeClr val="bg1"/>
                </a:solidFill>
              </a:rPr>
              <a:t>família, e nossas diferenças foram cravadas na cruz</a:t>
            </a:r>
            <a:r>
              <a:rPr lang="pt-BR" sz="2400" dirty="0" smtClean="0">
                <a:solidFill>
                  <a:schemeClr val="bg1"/>
                </a:solidFill>
              </a:rPr>
              <a:t>, tornamo-nos </a:t>
            </a:r>
            <a:r>
              <a:rPr lang="pt-BR" sz="2400" dirty="0" smtClean="0">
                <a:solidFill>
                  <a:schemeClr val="bg1"/>
                </a:solidFill>
              </a:rPr>
              <a:t>um só corpo, por meio do sacrifício </a:t>
            </a:r>
            <a:r>
              <a:rPr lang="pt-BR" sz="2400" dirty="0" smtClean="0">
                <a:solidFill>
                  <a:schemeClr val="bg1"/>
                </a:solidFill>
              </a:rPr>
              <a:t>de Jesus </a:t>
            </a:r>
            <a:r>
              <a:rPr lang="pt-BR" sz="2400" dirty="0" smtClean="0">
                <a:solidFill>
                  <a:schemeClr val="bg1"/>
                </a:solidFill>
              </a:rPr>
              <a:t>Cristo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  <a:endParaRPr lang="pt-BR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4180</TotalTime>
  <Words>1078</Words>
  <Application>Microsoft Office PowerPoint</Application>
  <PresentationFormat>Apresentação na tela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A língua: benção ou maldição</vt:lpstr>
      <vt:lpstr>Texto básico</vt:lpstr>
      <vt:lpstr>Introdução</vt:lpstr>
      <vt:lpstr>Nem todos devem ser mestres</vt:lpstr>
      <vt:lpstr>Qual é o poder da língua?</vt:lpstr>
      <vt:lpstr>Qual é o poder da língua?</vt:lpstr>
      <vt:lpstr>Qual é o poder da língua?</vt:lpstr>
      <vt:lpstr>Qual é o poder da língua?</vt:lpstr>
      <vt:lpstr>O Pecado da Maledicência</vt:lpstr>
      <vt:lpstr>O Pecado da Maledicência</vt:lpstr>
      <vt:lpstr>O Pecado da Maledicência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671</cp:revision>
  <dcterms:modified xsi:type="dcterms:W3CDTF">2014-05-31T01:10:39Z</dcterms:modified>
</cp:coreProperties>
</file>