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3" r:id="rId4"/>
    <p:sldId id="258" r:id="rId5"/>
    <p:sldId id="274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Questão da tentação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</a:t>
            </a:r>
            <a:r>
              <a:rPr lang="pt-BR" dirty="0" smtClean="0"/>
              <a:t>1:13-18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Quando </a:t>
            </a:r>
            <a:r>
              <a:rPr lang="pt-BR" dirty="0" smtClean="0">
                <a:solidFill>
                  <a:srgbClr val="92D050"/>
                </a:solidFill>
              </a:rPr>
              <a:t>alguém for tentado, jamais </a:t>
            </a:r>
            <a:r>
              <a:rPr lang="pt-BR" dirty="0" smtClean="0">
                <a:solidFill>
                  <a:srgbClr val="92D050"/>
                </a:solidFill>
              </a:rPr>
              <a:t>deverá dizer</a:t>
            </a:r>
            <a:r>
              <a:rPr lang="pt-BR" dirty="0" smtClean="0">
                <a:solidFill>
                  <a:srgbClr val="92D050"/>
                </a:solidFill>
              </a:rPr>
              <a:t>: Estou sendo tentado por Deus. Pois Deus </a:t>
            </a:r>
            <a:r>
              <a:rPr lang="pt-BR" dirty="0" smtClean="0">
                <a:solidFill>
                  <a:srgbClr val="92D050"/>
                </a:solidFill>
              </a:rPr>
              <a:t>não pode </a:t>
            </a:r>
            <a:r>
              <a:rPr lang="pt-BR" dirty="0" smtClean="0">
                <a:solidFill>
                  <a:srgbClr val="92D050"/>
                </a:solidFill>
              </a:rPr>
              <a:t>ser tentado pelo mal, e a ninguém </a:t>
            </a:r>
            <a:r>
              <a:rPr lang="pt-BR" dirty="0" smtClean="0">
                <a:solidFill>
                  <a:srgbClr val="92D050"/>
                </a:solidFill>
              </a:rPr>
              <a:t>tenta.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(Tiago </a:t>
            </a:r>
            <a:r>
              <a:rPr lang="pt-BR" dirty="0" smtClean="0">
                <a:solidFill>
                  <a:schemeClr val="bg1"/>
                </a:solidFill>
              </a:rPr>
              <a:t>1:13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É importante ter </a:t>
            </a:r>
            <a:r>
              <a:rPr lang="pt-BR" dirty="0" smtClean="0">
                <a:solidFill>
                  <a:schemeClr val="bg1"/>
                </a:solidFill>
              </a:rPr>
              <a:t>a consciência de que </a:t>
            </a:r>
            <a:r>
              <a:rPr lang="pt-BR" dirty="0" smtClean="0">
                <a:solidFill>
                  <a:schemeClr val="bg1"/>
                </a:solidFill>
              </a:rPr>
              <a:t>o mal é </a:t>
            </a:r>
            <a:r>
              <a:rPr lang="pt-BR" dirty="0" smtClean="0">
                <a:solidFill>
                  <a:schemeClr val="bg1"/>
                </a:solidFill>
              </a:rPr>
              <a:t>algo real e presente nos </a:t>
            </a:r>
            <a:r>
              <a:rPr lang="pt-BR" dirty="0" smtClean="0">
                <a:solidFill>
                  <a:schemeClr val="bg1"/>
                </a:solidFill>
              </a:rPr>
              <a:t>seres humanos </a:t>
            </a:r>
            <a:r>
              <a:rPr lang="pt-BR" dirty="0" smtClean="0">
                <a:solidFill>
                  <a:schemeClr val="bg1"/>
                </a:solidFill>
              </a:rPr>
              <a:t>e, consequentemente, nas relações que </a:t>
            </a:r>
            <a:r>
              <a:rPr lang="pt-BR" dirty="0" smtClean="0">
                <a:solidFill>
                  <a:schemeClr val="bg1"/>
                </a:solidFill>
              </a:rPr>
              <a:t>estes estabelecem </a:t>
            </a:r>
            <a:r>
              <a:rPr lang="pt-BR" dirty="0" smtClean="0">
                <a:solidFill>
                  <a:schemeClr val="bg1"/>
                </a:solidFill>
              </a:rPr>
              <a:t>entre si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mal ao qual a Bíblia </a:t>
            </a:r>
            <a:r>
              <a:rPr lang="pt-BR" dirty="0" smtClean="0">
                <a:solidFill>
                  <a:schemeClr val="bg1"/>
                </a:solidFill>
              </a:rPr>
              <a:t>se refere é aquele que, habitando no coração, encontra alimento para se fortalecer e tomar conta do sujeito</a:t>
            </a:r>
            <a:r>
              <a:rPr lang="pt-BR" dirty="0" smtClean="0">
                <a:solidFill>
                  <a:schemeClr val="bg1"/>
                </a:solidFill>
              </a:rPr>
              <a:t>, tornando-o </a:t>
            </a:r>
            <a:r>
              <a:rPr lang="pt-BR" dirty="0" smtClean="0">
                <a:solidFill>
                  <a:schemeClr val="bg1"/>
                </a:solidFill>
              </a:rPr>
              <a:t>um ser de trevas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Provas </a:t>
            </a:r>
            <a:r>
              <a:rPr lang="pt-BR" dirty="0" smtClean="0">
                <a:solidFill>
                  <a:schemeClr val="bg1"/>
                </a:solidFill>
              </a:rPr>
              <a:t>são testes enviados por Deus</a:t>
            </a:r>
            <a:r>
              <a:rPr lang="pt-BR" dirty="0" smtClean="0">
                <a:solidFill>
                  <a:schemeClr val="bg1"/>
                </a:solidFill>
              </a:rPr>
              <a:t>, e </a:t>
            </a:r>
            <a:r>
              <a:rPr lang="pt-BR" dirty="0" smtClean="0">
                <a:solidFill>
                  <a:schemeClr val="bg1"/>
                </a:solidFill>
              </a:rPr>
              <a:t>tentações são armadilhas enviadas por Satanás.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“Provações</a:t>
            </a:r>
            <a:r>
              <a:rPr lang="pt-BR" dirty="0" smtClean="0">
                <a:solidFill>
                  <a:schemeClr val="bg1"/>
                </a:solidFill>
              </a:rPr>
              <a:t>” são situações que </a:t>
            </a:r>
            <a:r>
              <a:rPr lang="pt-BR" dirty="0" smtClean="0">
                <a:solidFill>
                  <a:schemeClr val="bg1"/>
                </a:solidFill>
              </a:rPr>
              <a:t>Deus permite </a:t>
            </a:r>
            <a:r>
              <a:rPr lang="pt-BR" dirty="0" smtClean="0">
                <a:solidFill>
                  <a:schemeClr val="bg1"/>
                </a:solidFill>
              </a:rPr>
              <a:t>acontecer para nos amadurecer e nos </a:t>
            </a:r>
            <a:r>
              <a:rPr lang="pt-BR" dirty="0" smtClean="0">
                <a:solidFill>
                  <a:schemeClr val="bg1"/>
                </a:solidFill>
              </a:rPr>
              <a:t>atrair para </a:t>
            </a:r>
            <a:r>
              <a:rPr lang="pt-BR" dirty="0" smtClean="0">
                <a:solidFill>
                  <a:schemeClr val="bg1"/>
                </a:solidFill>
              </a:rPr>
              <a:t>perto dele; “tentações” são armadilhas que </a:t>
            </a:r>
            <a:r>
              <a:rPr lang="pt-BR" dirty="0" smtClean="0">
                <a:solidFill>
                  <a:schemeClr val="bg1"/>
                </a:solidFill>
              </a:rPr>
              <a:t>Satanás coloca </a:t>
            </a:r>
            <a:r>
              <a:rPr lang="pt-BR" dirty="0" smtClean="0">
                <a:solidFill>
                  <a:schemeClr val="bg1"/>
                </a:solidFill>
              </a:rPr>
              <a:t>em nosso caminho para nos afastar de Deus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Filme alma da </a:t>
            </a:r>
            <a:r>
              <a:rPr lang="pt-BR" dirty="0" err="1" smtClean="0">
                <a:solidFill>
                  <a:schemeClr val="bg1"/>
                </a:solidFill>
              </a:rPr>
              <a:t>pixar</a:t>
            </a:r>
            <a:r>
              <a:rPr lang="pt-BR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 </a:t>
            </a:r>
            <a:r>
              <a:rPr lang="en-US" sz="4000" dirty="0" err="1" smtClean="0">
                <a:solidFill>
                  <a:schemeClr val="bg1"/>
                </a:solidFill>
              </a:rPr>
              <a:t>onde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vem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tentação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tentação não vem de Deus. (v. 13)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tentação não tem origem em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não é tentado, pois </a:t>
            </a:r>
            <a:r>
              <a:rPr lang="pt-BR" dirty="0" err="1" smtClean="0">
                <a:solidFill>
                  <a:schemeClr val="bg1"/>
                </a:solidFill>
              </a:rPr>
              <a:t>nEle</a:t>
            </a:r>
            <a:r>
              <a:rPr lang="pt-BR" dirty="0" smtClean="0">
                <a:solidFill>
                  <a:schemeClr val="bg1"/>
                </a:solidFill>
              </a:rPr>
              <a:t> não há trevas.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não tenta ninguém.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 tentações </a:t>
            </a:r>
            <a:r>
              <a:rPr lang="pt-BR" dirty="0" smtClean="0">
                <a:solidFill>
                  <a:schemeClr val="bg1"/>
                </a:solidFill>
              </a:rPr>
              <a:t>sobrevêm a todos, regularmente.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As tentações </a:t>
            </a:r>
            <a:r>
              <a:rPr lang="pt-BR" dirty="0" smtClean="0">
                <a:solidFill>
                  <a:schemeClr val="bg1"/>
                </a:solidFill>
              </a:rPr>
              <a:t>procedem de nossa natureza corrompida, que é </a:t>
            </a:r>
            <a:r>
              <a:rPr lang="pt-BR" dirty="0" smtClean="0">
                <a:solidFill>
                  <a:schemeClr val="bg1"/>
                </a:solidFill>
              </a:rPr>
              <a:t>estimulada por </a:t>
            </a:r>
            <a:r>
              <a:rPr lang="pt-BR" dirty="0" smtClean="0">
                <a:solidFill>
                  <a:schemeClr val="bg1"/>
                </a:solidFill>
              </a:rPr>
              <a:t>Satanás e pelo mundo.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Contudo</a:t>
            </a:r>
            <a:r>
              <a:rPr lang="pt-BR" dirty="0" smtClean="0">
                <a:solidFill>
                  <a:schemeClr val="bg1"/>
                </a:solidFill>
              </a:rPr>
              <a:t>, não procedem </a:t>
            </a:r>
            <a:r>
              <a:rPr lang="pt-BR" dirty="0" smtClean="0">
                <a:solidFill>
                  <a:schemeClr val="bg1"/>
                </a:solidFill>
              </a:rPr>
              <a:t>de Deus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Deus não deseja que caiamos em tentação; </a:t>
            </a:r>
            <a:r>
              <a:rPr lang="pt-BR" dirty="0" smtClean="0">
                <a:solidFill>
                  <a:schemeClr val="bg1"/>
                </a:solidFill>
              </a:rPr>
              <a:t>no entanto</a:t>
            </a:r>
            <a:r>
              <a:rPr lang="pt-BR" dirty="0" smtClean="0">
                <a:solidFill>
                  <a:schemeClr val="bg1"/>
                </a:solidFill>
              </a:rPr>
              <a:t>, não nos poupa da experiência de sermos tentados.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 </a:t>
            </a:r>
            <a:r>
              <a:rPr lang="en-US" sz="4000" dirty="0" err="1" smtClean="0">
                <a:solidFill>
                  <a:schemeClr val="bg1"/>
                </a:solidFill>
              </a:rPr>
              <a:t>onde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nasce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tentação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tentação nasce em nós pela nossa própria cobiça. (v. 14)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Sobre os ombros do Diabo têm sido </a:t>
            </a:r>
            <a:r>
              <a:rPr lang="pt-BR" dirty="0" smtClean="0">
                <a:solidFill>
                  <a:schemeClr val="bg1"/>
                </a:solidFill>
              </a:rPr>
              <a:t>colocadas muitas </a:t>
            </a:r>
            <a:r>
              <a:rPr lang="pt-BR" dirty="0" smtClean="0">
                <a:solidFill>
                  <a:schemeClr val="bg1"/>
                </a:solidFill>
              </a:rPr>
              <a:t>culpas que são nossas, voluntária e </a:t>
            </a:r>
            <a:r>
              <a:rPr lang="pt-BR" dirty="0" smtClean="0">
                <a:solidFill>
                  <a:schemeClr val="bg1"/>
                </a:solidFill>
              </a:rPr>
              <a:t>decididamente nossas.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Cada </a:t>
            </a:r>
            <a:r>
              <a:rPr lang="pt-BR" dirty="0" smtClean="0">
                <a:solidFill>
                  <a:schemeClr val="bg1"/>
                </a:solidFill>
              </a:rPr>
              <a:t>um </a:t>
            </a:r>
            <a:r>
              <a:rPr lang="pt-BR" dirty="0" smtClean="0">
                <a:solidFill>
                  <a:schemeClr val="bg1"/>
                </a:solidFill>
              </a:rPr>
              <a:t>de nós </a:t>
            </a:r>
            <a:r>
              <a:rPr lang="pt-BR" dirty="0" smtClean="0">
                <a:solidFill>
                  <a:schemeClr val="bg1"/>
                </a:solidFill>
              </a:rPr>
              <a:t>tem uma natureza inclinada para o mal.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homem tem </a:t>
            </a:r>
            <a:r>
              <a:rPr lang="pt-BR" dirty="0" smtClean="0">
                <a:solidFill>
                  <a:schemeClr val="bg1"/>
                </a:solidFill>
              </a:rPr>
              <a:t>uma tendência ferrenha de fugir da culpa, de </a:t>
            </a:r>
            <a:r>
              <a:rPr lang="pt-BR" dirty="0" smtClean="0">
                <a:solidFill>
                  <a:schemeClr val="bg1"/>
                </a:solidFill>
              </a:rPr>
              <a:t>achar um </a:t>
            </a:r>
            <a:r>
              <a:rPr lang="pt-BR" dirty="0" smtClean="0">
                <a:solidFill>
                  <a:schemeClr val="bg1"/>
                </a:solidFill>
              </a:rPr>
              <a:t>culpado para suas desventuras em algo ou </a:t>
            </a:r>
            <a:r>
              <a:rPr lang="pt-BR" dirty="0" smtClean="0">
                <a:solidFill>
                  <a:schemeClr val="bg1"/>
                </a:solidFill>
              </a:rPr>
              <a:t>alguém exterior </a:t>
            </a:r>
            <a:r>
              <a:rPr lang="pt-BR" dirty="0" smtClean="0">
                <a:solidFill>
                  <a:schemeClr val="bg1"/>
                </a:solidFill>
              </a:rPr>
              <a:t>a si.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Entretanto</a:t>
            </a:r>
            <a:r>
              <a:rPr lang="pt-BR" dirty="0" smtClean="0">
                <a:solidFill>
                  <a:schemeClr val="bg1"/>
                </a:solidFill>
              </a:rPr>
              <a:t>, o Evangelho nos confronta </a:t>
            </a:r>
            <a:r>
              <a:rPr lang="pt-BR" dirty="0" smtClean="0">
                <a:solidFill>
                  <a:schemeClr val="bg1"/>
                </a:solidFill>
              </a:rPr>
              <a:t>e nos </a:t>
            </a:r>
            <a:r>
              <a:rPr lang="pt-BR" dirty="0" smtClean="0">
                <a:solidFill>
                  <a:schemeClr val="bg1"/>
                </a:solidFill>
              </a:rPr>
              <a:t>faz assumir a responsabilidade por nossos atos</a:t>
            </a:r>
            <a:r>
              <a:rPr lang="pt-BR" dirty="0" smtClean="0">
                <a:solidFill>
                  <a:schemeClr val="bg1"/>
                </a:solidFill>
              </a:rPr>
              <a:t>, apontando-nos </a:t>
            </a:r>
            <a:r>
              <a:rPr lang="pt-BR" dirty="0" smtClean="0">
                <a:solidFill>
                  <a:schemeClr val="bg1"/>
                </a:solidFill>
              </a:rPr>
              <a:t>a existência da concupiscência e </a:t>
            </a:r>
            <a:r>
              <a:rPr lang="pt-BR" dirty="0" smtClean="0">
                <a:solidFill>
                  <a:schemeClr val="bg1"/>
                </a:solidFill>
              </a:rPr>
              <a:t>mostrando que </a:t>
            </a:r>
            <a:r>
              <a:rPr lang="pt-BR" dirty="0" smtClean="0">
                <a:solidFill>
                  <a:schemeClr val="bg1"/>
                </a:solidFill>
              </a:rPr>
              <a:t>é de dentro que emana aquilo que é </a:t>
            </a:r>
            <a:r>
              <a:rPr lang="pt-BR" dirty="0" smtClean="0">
                <a:solidFill>
                  <a:schemeClr val="bg1"/>
                </a:solidFill>
              </a:rPr>
              <a:t>capaz de </a:t>
            </a:r>
            <a:r>
              <a:rPr lang="pt-BR" dirty="0" smtClean="0">
                <a:solidFill>
                  <a:schemeClr val="bg1"/>
                </a:solidFill>
              </a:rPr>
              <a:t>contaminar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 </a:t>
            </a:r>
            <a:r>
              <a:rPr lang="en-US" sz="4000" dirty="0" err="1" smtClean="0">
                <a:solidFill>
                  <a:schemeClr val="bg1"/>
                </a:solidFill>
              </a:rPr>
              <a:t>onde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nasce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tentação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Os quatro estágios do processo pecaminoso.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1) O desejo ou cobiça; (v. 14)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Os desejos devem estar sob controle e não no controle.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Os nossos desejos por prazer evoluem em </a:t>
            </a:r>
            <a:r>
              <a:rPr lang="pt-BR" dirty="0" smtClean="0">
                <a:solidFill>
                  <a:schemeClr val="bg1"/>
                </a:solidFill>
              </a:rPr>
              <a:t>quatro estágios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primeiro, o mais básico, refere-se </a:t>
            </a:r>
            <a:r>
              <a:rPr lang="pt-BR" dirty="0" smtClean="0">
                <a:solidFill>
                  <a:schemeClr val="bg1"/>
                </a:solidFill>
              </a:rPr>
              <a:t>aos desejos </a:t>
            </a:r>
            <a:r>
              <a:rPr lang="pt-BR" dirty="0" smtClean="0">
                <a:solidFill>
                  <a:schemeClr val="bg1"/>
                </a:solidFill>
              </a:rPr>
              <a:t>por comida, saúde, sexo e família. </a:t>
            </a:r>
            <a:r>
              <a:rPr lang="pt-BR" dirty="0" smtClean="0">
                <a:solidFill>
                  <a:schemeClr val="bg1"/>
                </a:solidFill>
              </a:rPr>
              <a:t> Estes são os </a:t>
            </a:r>
            <a:r>
              <a:rPr lang="pt-BR" dirty="0" smtClean="0">
                <a:solidFill>
                  <a:schemeClr val="bg1"/>
                </a:solidFill>
              </a:rPr>
              <a:t>desejos fundamentais para a nossa sobrevivência.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O segundo estágio é a aspiração para a riqueza</a:t>
            </a:r>
            <a:r>
              <a:rPr lang="pt-BR" dirty="0" smtClean="0">
                <a:solidFill>
                  <a:schemeClr val="bg1"/>
                </a:solidFill>
              </a:rPr>
              <a:t>. Aqui achamos </a:t>
            </a:r>
            <a:r>
              <a:rPr lang="pt-BR" dirty="0" smtClean="0">
                <a:solidFill>
                  <a:schemeClr val="bg1"/>
                </a:solidFill>
              </a:rPr>
              <a:t>que o dinheiro garante a sobrevivência e </a:t>
            </a:r>
            <a:r>
              <a:rPr lang="pt-BR" dirty="0" smtClean="0">
                <a:solidFill>
                  <a:schemeClr val="bg1"/>
                </a:solidFill>
              </a:rPr>
              <a:t>uma boa </a:t>
            </a:r>
            <a:r>
              <a:rPr lang="pt-BR" dirty="0" smtClean="0">
                <a:solidFill>
                  <a:schemeClr val="bg1"/>
                </a:solidFill>
              </a:rPr>
              <a:t>qualidade de vida. 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terceiro é a busca por honra </a:t>
            </a:r>
            <a:r>
              <a:rPr lang="pt-BR" dirty="0" smtClean="0">
                <a:solidFill>
                  <a:schemeClr val="bg1"/>
                </a:solidFill>
              </a:rPr>
              <a:t>e poder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r>
              <a:rPr lang="pt-BR" dirty="0" smtClean="0">
                <a:solidFill>
                  <a:schemeClr val="bg1"/>
                </a:solidFill>
              </a:rPr>
              <a:t> Apreciamos </a:t>
            </a:r>
            <a:r>
              <a:rPr lang="pt-BR" dirty="0" smtClean="0">
                <a:solidFill>
                  <a:schemeClr val="bg1"/>
                </a:solidFill>
              </a:rPr>
              <a:t>controlar os outros. 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No </a:t>
            </a:r>
            <a:r>
              <a:rPr lang="pt-BR" dirty="0" smtClean="0">
                <a:solidFill>
                  <a:schemeClr val="bg1"/>
                </a:solidFill>
              </a:rPr>
              <a:t>quarto </a:t>
            </a:r>
            <a:r>
              <a:rPr lang="pt-BR" dirty="0" smtClean="0">
                <a:solidFill>
                  <a:schemeClr val="bg1"/>
                </a:solidFill>
              </a:rPr>
              <a:t>estágio aparece </a:t>
            </a:r>
            <a:r>
              <a:rPr lang="pt-BR" dirty="0" smtClean="0">
                <a:solidFill>
                  <a:schemeClr val="bg1"/>
                </a:solidFill>
              </a:rPr>
              <a:t>o desejo por conhecimento. </a:t>
            </a:r>
            <a:r>
              <a:rPr lang="pt-BR" dirty="0" smtClean="0">
                <a:solidFill>
                  <a:schemeClr val="bg1"/>
                </a:solidFill>
              </a:rPr>
              <a:t> Aqui pensamos que </a:t>
            </a:r>
            <a:r>
              <a:rPr lang="pt-BR" dirty="0" smtClean="0">
                <a:solidFill>
                  <a:schemeClr val="bg1"/>
                </a:solidFill>
              </a:rPr>
              <a:t>ter conhecimento nos fará felizes.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 </a:t>
            </a:r>
            <a:r>
              <a:rPr lang="en-US" sz="4000" dirty="0" err="1" smtClean="0">
                <a:solidFill>
                  <a:schemeClr val="bg1"/>
                </a:solidFill>
              </a:rPr>
              <a:t>onde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vem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tentação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2578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2) Engano (v. 14)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atração dos </a:t>
            </a:r>
            <a:r>
              <a:rPr lang="pt-BR" dirty="0" smtClean="0">
                <a:solidFill>
                  <a:schemeClr val="bg1"/>
                </a:solidFill>
              </a:rPr>
              <a:t>seres humanos por aquilo que carrega sedução </a:t>
            </a:r>
            <a:r>
              <a:rPr lang="pt-BR" dirty="0" smtClean="0">
                <a:solidFill>
                  <a:schemeClr val="bg1"/>
                </a:solidFill>
              </a:rPr>
              <a:t>em sua aparência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3) O pecado consumado (v. 15)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4) A morte (v. 16)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É uma cadeia de eventos</a:t>
            </a:r>
            <a:r>
              <a:rPr lang="pt-BR" dirty="0" smtClean="0">
                <a:solidFill>
                  <a:schemeClr val="bg1"/>
                </a:solidFill>
              </a:rPr>
              <a:t>: a </a:t>
            </a:r>
            <a:r>
              <a:rPr lang="pt-BR" dirty="0" smtClean="0">
                <a:solidFill>
                  <a:schemeClr val="bg1"/>
                </a:solidFill>
              </a:rPr>
              <a:t>cobiça traz tentação, que concebe o pecado, </a:t>
            </a:r>
            <a:r>
              <a:rPr lang="pt-BR" dirty="0" smtClean="0">
                <a:solidFill>
                  <a:schemeClr val="bg1"/>
                </a:solidFill>
              </a:rPr>
              <a:t>que dá </a:t>
            </a:r>
            <a:r>
              <a:rPr lang="pt-BR" dirty="0" smtClean="0">
                <a:solidFill>
                  <a:schemeClr val="bg1"/>
                </a:solidFill>
              </a:rPr>
              <a:t>à luz o pecado, que é cometido e traz </a:t>
            </a:r>
            <a:r>
              <a:rPr lang="pt-BR" dirty="0" smtClean="0">
                <a:solidFill>
                  <a:schemeClr val="bg1"/>
                </a:solidFill>
              </a:rPr>
              <a:t>morte.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caráter</a:t>
            </a:r>
            <a:r>
              <a:rPr lang="en-US" sz="4000" dirty="0" smtClean="0">
                <a:solidFill>
                  <a:schemeClr val="bg1"/>
                </a:solidFill>
              </a:rPr>
              <a:t> de Deus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Deus é bom (v. 17)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dá somente coisas boas.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dá constantemente.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não é explicável através de nosso raciocínio e razão.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é o Criador do Universo. Pai das luzes.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é imutável.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tem como Deus melhorar ou piorar porque Ele é perfeito.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é soberano. (v. 18) Pela vontade de Deus somos salvos.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Todos nós enfrentamos lutas diárias em nossas vidas, pode ser em qualquer área da nossa vida.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Mas uma batalha que precisamos estar sempre atentos é a do velho homem com o novo homem.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consolo é que não estamos sós nesta guerra.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Senhor </a:t>
            </a:r>
            <a:r>
              <a:rPr lang="pt-BR" dirty="0" smtClean="0">
                <a:solidFill>
                  <a:schemeClr val="bg1"/>
                </a:solidFill>
              </a:rPr>
              <a:t>nos enviou seu Espírito.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Temos </a:t>
            </a:r>
            <a:r>
              <a:rPr lang="pt-BR" dirty="0" smtClean="0">
                <a:solidFill>
                  <a:schemeClr val="bg1"/>
                </a:solidFill>
              </a:rPr>
              <a:t>ainda a Igreja, </a:t>
            </a:r>
            <a:r>
              <a:rPr lang="pt-BR" dirty="0" smtClean="0">
                <a:solidFill>
                  <a:schemeClr val="bg1"/>
                </a:solidFill>
              </a:rPr>
              <a:t>a comunidade </a:t>
            </a:r>
            <a:r>
              <a:rPr lang="pt-BR" dirty="0" smtClean="0">
                <a:solidFill>
                  <a:schemeClr val="bg1"/>
                </a:solidFill>
              </a:rPr>
              <a:t>dos servos de Jesus onde se deve </a:t>
            </a:r>
            <a:r>
              <a:rPr lang="pt-BR" dirty="0" smtClean="0">
                <a:solidFill>
                  <a:schemeClr val="bg1"/>
                </a:solidFill>
              </a:rPr>
              <a:t>encontrar apoio</a:t>
            </a:r>
            <a:r>
              <a:rPr lang="pt-BR" dirty="0" smtClean="0">
                <a:solidFill>
                  <a:schemeClr val="bg1"/>
                </a:solidFill>
              </a:rPr>
              <a:t>, além de toda a armadura 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É urgente que </a:t>
            </a:r>
            <a:r>
              <a:rPr lang="pt-BR" dirty="0" smtClean="0">
                <a:solidFill>
                  <a:schemeClr val="bg1"/>
                </a:solidFill>
              </a:rPr>
              <a:t>busquemos todas essas armas a fim de que </a:t>
            </a:r>
            <a:r>
              <a:rPr lang="pt-BR" dirty="0" smtClean="0">
                <a:solidFill>
                  <a:schemeClr val="bg1"/>
                </a:solidFill>
              </a:rPr>
              <a:t>permaneçamos firmes </a:t>
            </a:r>
            <a:r>
              <a:rPr lang="pt-BR" dirty="0" smtClean="0">
                <a:solidFill>
                  <a:schemeClr val="bg1"/>
                </a:solidFill>
              </a:rPr>
              <a:t>naquele que é o autor e consumador </a:t>
            </a:r>
            <a:r>
              <a:rPr lang="pt-BR" dirty="0" smtClean="0">
                <a:solidFill>
                  <a:schemeClr val="bg1"/>
                </a:solidFill>
              </a:rPr>
              <a:t>da nossa </a:t>
            </a:r>
            <a:r>
              <a:rPr lang="pt-BR" dirty="0" smtClean="0">
                <a:solidFill>
                  <a:schemeClr val="bg1"/>
                </a:solidFill>
              </a:rPr>
              <a:t>fé!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3848</TotalTime>
  <Words>762</Words>
  <Application>Microsoft Office PowerPoint</Application>
  <PresentationFormat>Apresentação na tela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Mediano</vt:lpstr>
      <vt:lpstr>A Questão da tentação</vt:lpstr>
      <vt:lpstr>Texto básico</vt:lpstr>
      <vt:lpstr>Introdução</vt:lpstr>
      <vt:lpstr>De onde não vem a tentação</vt:lpstr>
      <vt:lpstr>De onde nasce a tentação</vt:lpstr>
      <vt:lpstr>De onde nasce a tentação</vt:lpstr>
      <vt:lpstr>De onde vem a tentação</vt:lpstr>
      <vt:lpstr>O caráter de Deus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571</cp:revision>
  <dcterms:modified xsi:type="dcterms:W3CDTF">2014-04-26T00:24:46Z</dcterms:modified>
</cp:coreProperties>
</file>