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73" r:id="rId4"/>
    <p:sldId id="258" r:id="rId5"/>
    <p:sldId id="274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Cristianismo Prático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</a:t>
            </a:r>
            <a:r>
              <a:rPr lang="pt-BR" dirty="0" smtClean="0"/>
              <a:t>2:14:26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Dois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exemplos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fé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operante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0000" lnSpcReduction="20000"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Mantenhamos essas </a:t>
            </a:r>
            <a:r>
              <a:rPr lang="pt-BR" sz="3200" dirty="0" smtClean="0">
                <a:solidFill>
                  <a:schemeClr val="bg1"/>
                </a:solidFill>
              </a:rPr>
              <a:t>duas coisas sempre em perfeito equilíbrio.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Não podemos </a:t>
            </a:r>
            <a:r>
              <a:rPr lang="pt-BR" sz="3200" dirty="0" smtClean="0">
                <a:solidFill>
                  <a:schemeClr val="bg1"/>
                </a:solidFill>
              </a:rPr>
              <a:t>negligenciar nem a fé nem as obras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Porém, cada </a:t>
            </a:r>
            <a:r>
              <a:rPr lang="pt-BR" sz="3200" dirty="0" smtClean="0">
                <a:solidFill>
                  <a:schemeClr val="bg1"/>
                </a:solidFill>
              </a:rPr>
              <a:t>uma deve ser mantida em seu lugar: a fé, a raiz, </a:t>
            </a:r>
            <a:r>
              <a:rPr lang="pt-BR" sz="3200" dirty="0" smtClean="0">
                <a:solidFill>
                  <a:schemeClr val="bg1"/>
                </a:solidFill>
              </a:rPr>
              <a:t>as obras</a:t>
            </a:r>
            <a:r>
              <a:rPr lang="pt-BR" sz="3200" dirty="0" smtClean="0">
                <a:solidFill>
                  <a:schemeClr val="bg1"/>
                </a:solidFill>
              </a:rPr>
              <a:t>, o fruto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Abraão </a:t>
            </a:r>
            <a:r>
              <a:rPr lang="pt-BR" sz="3200" dirty="0" smtClean="0">
                <a:solidFill>
                  <a:schemeClr val="bg1"/>
                </a:solidFill>
              </a:rPr>
              <a:t>é conhecido </a:t>
            </a:r>
            <a:r>
              <a:rPr lang="pt-BR" sz="3200" dirty="0" smtClean="0">
                <a:solidFill>
                  <a:schemeClr val="bg1"/>
                </a:solidFill>
              </a:rPr>
              <a:t>como o pai da fé e da nação judaica.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err="1" smtClean="0">
                <a:solidFill>
                  <a:schemeClr val="bg1"/>
                </a:solidFill>
              </a:rPr>
              <a:t>Raabe</a:t>
            </a:r>
            <a:r>
              <a:rPr lang="pt-BR" sz="3200" dirty="0" smtClean="0">
                <a:solidFill>
                  <a:schemeClr val="bg1"/>
                </a:solidFill>
              </a:rPr>
              <a:t>, por </a:t>
            </a:r>
            <a:r>
              <a:rPr lang="pt-BR" sz="3200" dirty="0" smtClean="0">
                <a:solidFill>
                  <a:schemeClr val="bg1"/>
                </a:solidFill>
              </a:rPr>
              <a:t>outro lado, era gentia e pecadora.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Mesmo </a:t>
            </a:r>
            <a:r>
              <a:rPr lang="pt-BR" sz="3200" dirty="0" smtClean="0">
                <a:solidFill>
                  <a:schemeClr val="bg1"/>
                </a:solidFill>
              </a:rPr>
              <a:t>assim, </a:t>
            </a:r>
            <a:r>
              <a:rPr lang="pt-BR" sz="3200" dirty="0" smtClean="0">
                <a:solidFill>
                  <a:schemeClr val="bg1"/>
                </a:solidFill>
              </a:rPr>
              <a:t>os dois </a:t>
            </a:r>
            <a:r>
              <a:rPr lang="pt-BR" sz="3200" dirty="0" smtClean="0">
                <a:solidFill>
                  <a:schemeClr val="bg1"/>
                </a:solidFill>
              </a:rPr>
              <a:t>tiveram uma fé que produziu resultados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err="1" smtClean="0">
                <a:solidFill>
                  <a:schemeClr val="bg1"/>
                </a:solidFill>
              </a:rPr>
              <a:t>Raabe</a:t>
            </a:r>
            <a:r>
              <a:rPr lang="pt-BR" sz="3200" dirty="0" smtClean="0">
                <a:solidFill>
                  <a:schemeClr val="bg1"/>
                </a:solidFill>
              </a:rPr>
              <a:t> é justificada </a:t>
            </a:r>
            <a:r>
              <a:rPr lang="pt-BR" sz="3200" dirty="0" smtClean="0">
                <a:solidFill>
                  <a:schemeClr val="bg1"/>
                </a:solidFill>
              </a:rPr>
              <a:t>no sentido de demonstrar, por essa atitude </a:t>
            </a:r>
            <a:r>
              <a:rPr lang="pt-BR" sz="3200" dirty="0" smtClean="0">
                <a:solidFill>
                  <a:schemeClr val="bg1"/>
                </a:solidFill>
              </a:rPr>
              <a:t>em que </a:t>
            </a:r>
            <a:r>
              <a:rPr lang="pt-BR" sz="3200" dirty="0" smtClean="0">
                <a:solidFill>
                  <a:schemeClr val="bg1"/>
                </a:solidFill>
              </a:rPr>
              <a:t>arrisca a própria vida, que sua confiança no Deus </a:t>
            </a:r>
            <a:r>
              <a:rPr lang="pt-BR" sz="3200" dirty="0" smtClean="0">
                <a:solidFill>
                  <a:schemeClr val="bg1"/>
                </a:solidFill>
              </a:rPr>
              <a:t>de Israel </a:t>
            </a:r>
            <a:r>
              <a:rPr lang="pt-BR" sz="3200" dirty="0" smtClean="0">
                <a:solidFill>
                  <a:schemeClr val="bg1"/>
                </a:solidFill>
              </a:rPr>
              <a:t>é genuína e completa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O corpo </a:t>
            </a:r>
            <a:r>
              <a:rPr lang="pt-BR" sz="3200" dirty="0" smtClean="0">
                <a:solidFill>
                  <a:schemeClr val="bg1"/>
                </a:solidFill>
              </a:rPr>
              <a:t>e espírito andam juntos.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O </a:t>
            </a:r>
            <a:r>
              <a:rPr lang="pt-BR" sz="3200" dirty="0" smtClean="0">
                <a:solidFill>
                  <a:schemeClr val="bg1"/>
                </a:solidFill>
              </a:rPr>
              <a:t>corpo precisa do espírito.</a:t>
            </a:r>
          </a:p>
          <a:p>
            <a:r>
              <a:rPr lang="pt-BR" sz="3200" dirty="0" smtClean="0">
                <a:solidFill>
                  <a:schemeClr val="bg1"/>
                </a:solidFill>
              </a:rPr>
              <a:t>Da mesma sorte, fé e obras andam juntas. 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pt-BR" sz="3200" dirty="0" smtClean="0">
                <a:solidFill>
                  <a:schemeClr val="bg1"/>
                </a:solidFill>
              </a:rPr>
              <a:t>Quando </a:t>
            </a:r>
            <a:r>
              <a:rPr lang="pt-BR" sz="3200" dirty="0" smtClean="0">
                <a:solidFill>
                  <a:schemeClr val="bg1"/>
                </a:solidFill>
              </a:rPr>
              <a:t>fé </a:t>
            </a:r>
            <a:r>
              <a:rPr lang="pt-BR" sz="3200" dirty="0" smtClean="0">
                <a:solidFill>
                  <a:schemeClr val="bg1"/>
                </a:solidFill>
              </a:rPr>
              <a:t>e obras </a:t>
            </a:r>
            <a:r>
              <a:rPr lang="pt-BR" sz="3200" dirty="0" smtClean="0">
                <a:solidFill>
                  <a:schemeClr val="bg1"/>
                </a:solidFill>
              </a:rPr>
              <a:t>estão juntas, temos vida.</a:t>
            </a:r>
            <a:endParaRPr lang="pt-BR" sz="32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fé útil, na visão de Tiago, é a que demonstra a </a:t>
            </a:r>
            <a:r>
              <a:rPr lang="pt-BR" dirty="0" smtClean="0">
                <a:solidFill>
                  <a:schemeClr val="bg1"/>
                </a:solidFill>
              </a:rPr>
              <a:t>sua existência </a:t>
            </a:r>
            <a:r>
              <a:rPr lang="pt-BR" dirty="0" smtClean="0">
                <a:solidFill>
                  <a:schemeClr val="bg1"/>
                </a:solidFill>
              </a:rPr>
              <a:t>na obediência.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apóstolo Paulo diz que </a:t>
            </a:r>
            <a:r>
              <a:rPr lang="pt-BR" dirty="0" smtClean="0">
                <a:solidFill>
                  <a:schemeClr val="bg1"/>
                </a:solidFill>
              </a:rPr>
              <a:t>somos destinados </a:t>
            </a:r>
            <a:r>
              <a:rPr lang="pt-BR" dirty="0" smtClean="0">
                <a:solidFill>
                  <a:schemeClr val="bg1"/>
                </a:solidFill>
              </a:rPr>
              <a:t>para as boas obras (</a:t>
            </a:r>
            <a:r>
              <a:rPr lang="pt-BR" dirty="0" err="1" smtClean="0">
                <a:solidFill>
                  <a:schemeClr val="bg1"/>
                </a:solidFill>
              </a:rPr>
              <a:t>Ef</a:t>
            </a:r>
            <a:r>
              <a:rPr lang="pt-BR" dirty="0" smtClean="0">
                <a:solidFill>
                  <a:schemeClr val="bg1"/>
                </a:solidFill>
              </a:rPr>
              <a:t> 2:10).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salvação </a:t>
            </a:r>
            <a:r>
              <a:rPr lang="pt-BR" dirty="0" smtClean="0">
                <a:solidFill>
                  <a:schemeClr val="bg1"/>
                </a:solidFill>
              </a:rPr>
              <a:t>é somente </a:t>
            </a:r>
            <a:r>
              <a:rPr lang="pt-BR" dirty="0" smtClean="0">
                <a:solidFill>
                  <a:schemeClr val="bg1"/>
                </a:solidFill>
              </a:rPr>
              <a:t>pela fé, mas por uma fé que não está só.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Uma fé viva </a:t>
            </a:r>
            <a:r>
              <a:rPr lang="pt-BR" dirty="0" smtClean="0">
                <a:solidFill>
                  <a:schemeClr val="bg1"/>
                </a:solidFill>
              </a:rPr>
              <a:t>se expressa por obras.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Olhamos </a:t>
            </a:r>
            <a:r>
              <a:rPr lang="pt-BR" dirty="0" smtClean="0">
                <a:solidFill>
                  <a:schemeClr val="bg1"/>
                </a:solidFill>
              </a:rPr>
              <a:t>para uma vida de </a:t>
            </a:r>
            <a:r>
              <a:rPr lang="pt-BR" dirty="0" smtClean="0">
                <a:solidFill>
                  <a:schemeClr val="bg1"/>
                </a:solidFill>
              </a:rPr>
              <a:t>fé na </a:t>
            </a:r>
            <a:r>
              <a:rPr lang="pt-BR" dirty="0" smtClean="0">
                <a:solidFill>
                  <a:schemeClr val="bg1"/>
                </a:solidFill>
              </a:rPr>
              <a:t>qual as obras não são presentes.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Tudo </a:t>
            </a:r>
            <a:r>
              <a:rPr lang="pt-BR" dirty="0" smtClean="0">
                <a:solidFill>
                  <a:schemeClr val="bg1"/>
                </a:solidFill>
              </a:rPr>
              <a:t>está certo, </a:t>
            </a:r>
            <a:r>
              <a:rPr lang="pt-BR" dirty="0" smtClean="0">
                <a:solidFill>
                  <a:schemeClr val="bg1"/>
                </a:solidFill>
              </a:rPr>
              <a:t>tudo está </a:t>
            </a:r>
            <a:r>
              <a:rPr lang="pt-BR" dirty="0" smtClean="0">
                <a:solidFill>
                  <a:schemeClr val="bg1"/>
                </a:solidFill>
              </a:rPr>
              <a:t>nos seus devidos lugares, mas ela é tão viva </a:t>
            </a:r>
            <a:r>
              <a:rPr lang="pt-BR" dirty="0" smtClean="0">
                <a:solidFill>
                  <a:schemeClr val="bg1"/>
                </a:solidFill>
              </a:rPr>
              <a:t>quanto um </a:t>
            </a:r>
            <a:r>
              <a:rPr lang="pt-BR" dirty="0" smtClean="0">
                <a:solidFill>
                  <a:schemeClr val="bg1"/>
                </a:solidFill>
              </a:rPr>
              <a:t>cadáver.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Ou </a:t>
            </a:r>
            <a:r>
              <a:rPr lang="pt-BR" dirty="0" smtClean="0">
                <a:solidFill>
                  <a:schemeClr val="bg1"/>
                </a:solidFill>
              </a:rPr>
              <a:t>seja, está morta.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smtClean="0">
                <a:solidFill>
                  <a:schemeClr val="bg1"/>
                </a:solidFill>
              </a:rPr>
              <a:t>Crer </a:t>
            </a:r>
            <a:r>
              <a:rPr lang="pt-BR" dirty="0" smtClean="0">
                <a:solidFill>
                  <a:schemeClr val="bg1"/>
                </a:solidFill>
              </a:rPr>
              <a:t>e não agir </a:t>
            </a:r>
            <a:r>
              <a:rPr lang="pt-BR" smtClean="0">
                <a:solidFill>
                  <a:schemeClr val="bg1"/>
                </a:solidFill>
              </a:rPr>
              <a:t>é </a:t>
            </a:r>
            <a:r>
              <a:rPr lang="pt-BR" smtClean="0">
                <a:solidFill>
                  <a:schemeClr val="bg1"/>
                </a:solidFill>
              </a:rPr>
              <a:t>ser como </a:t>
            </a:r>
            <a:r>
              <a:rPr lang="pt-BR" dirty="0" smtClean="0">
                <a:solidFill>
                  <a:schemeClr val="bg1"/>
                </a:solidFill>
              </a:rPr>
              <a:t>um defunto espiritual, como um corpo sem vida.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Mas alguém poderá dizer: Você tem fé, e </a:t>
            </a:r>
            <a:r>
              <a:rPr lang="pt-BR" dirty="0" smtClean="0">
                <a:solidFill>
                  <a:srgbClr val="92D050"/>
                </a:solidFill>
              </a:rPr>
              <a:t>eu tenho </a:t>
            </a:r>
            <a:r>
              <a:rPr lang="pt-BR" dirty="0" smtClean="0">
                <a:solidFill>
                  <a:srgbClr val="92D050"/>
                </a:solidFill>
              </a:rPr>
              <a:t>ações. E eu respondo: Então me mostre </a:t>
            </a:r>
            <a:r>
              <a:rPr lang="pt-BR" dirty="0" smtClean="0">
                <a:solidFill>
                  <a:srgbClr val="92D050"/>
                </a:solidFill>
              </a:rPr>
              <a:t>como é </a:t>
            </a:r>
            <a:r>
              <a:rPr lang="pt-BR" dirty="0" smtClean="0">
                <a:solidFill>
                  <a:srgbClr val="92D050"/>
                </a:solidFill>
              </a:rPr>
              <a:t>possível ter fé sem que ela seja acompanhada </a:t>
            </a:r>
            <a:r>
              <a:rPr lang="pt-BR" dirty="0" smtClean="0">
                <a:solidFill>
                  <a:srgbClr val="92D050"/>
                </a:solidFill>
              </a:rPr>
              <a:t>de ações</a:t>
            </a:r>
            <a:r>
              <a:rPr lang="pt-BR" dirty="0" smtClean="0">
                <a:solidFill>
                  <a:srgbClr val="92D050"/>
                </a:solidFill>
              </a:rPr>
              <a:t>. Eu vou lhe mostrar a minha fé por meio </a:t>
            </a:r>
            <a:r>
              <a:rPr lang="pt-BR" dirty="0" smtClean="0">
                <a:solidFill>
                  <a:srgbClr val="92D050"/>
                </a:solidFill>
              </a:rPr>
              <a:t>das minhas </a:t>
            </a:r>
            <a:r>
              <a:rPr lang="pt-BR" dirty="0" smtClean="0">
                <a:solidFill>
                  <a:srgbClr val="92D050"/>
                </a:solidFill>
              </a:rPr>
              <a:t>ações.</a:t>
            </a:r>
            <a:r>
              <a:rPr lang="pt-BR" dirty="0" smtClean="0">
                <a:solidFill>
                  <a:schemeClr val="bg1"/>
                </a:solidFill>
              </a:rPr>
              <a:t>" </a:t>
            </a:r>
            <a:r>
              <a:rPr lang="pt-BR" dirty="0" smtClean="0">
                <a:solidFill>
                  <a:schemeClr val="bg1"/>
                </a:solidFill>
              </a:rPr>
              <a:t>(Tiago </a:t>
            </a:r>
            <a:r>
              <a:rPr lang="pt-BR" dirty="0" smtClean="0">
                <a:solidFill>
                  <a:schemeClr val="bg1"/>
                </a:solidFill>
              </a:rPr>
              <a:t>2:18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Cristianismo autêntico é aquele que se </a:t>
            </a:r>
            <a:r>
              <a:rPr lang="pt-BR" sz="2400" dirty="0" smtClean="0">
                <a:solidFill>
                  <a:schemeClr val="bg1"/>
                </a:solidFill>
              </a:rPr>
              <a:t>mostra na prática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De </a:t>
            </a:r>
            <a:r>
              <a:rPr lang="pt-BR" sz="2400" dirty="0" smtClean="0">
                <a:solidFill>
                  <a:schemeClr val="bg1"/>
                </a:solidFill>
              </a:rPr>
              <a:t>forma direta e explícita, Tiago expõe </a:t>
            </a:r>
            <a:r>
              <a:rPr lang="pt-BR" sz="2400" dirty="0" smtClean="0">
                <a:solidFill>
                  <a:schemeClr val="bg1"/>
                </a:solidFill>
              </a:rPr>
              <a:t>nessa seção </a:t>
            </a:r>
            <a:r>
              <a:rPr lang="pt-BR" sz="2400" dirty="0" smtClean="0">
                <a:solidFill>
                  <a:schemeClr val="bg1"/>
                </a:solidFill>
              </a:rPr>
              <a:t>a ideia de que a fé sem obras é vã, morta, inútil.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Essa seção é provavelmente a mais conhecida da </a:t>
            </a:r>
            <a:r>
              <a:rPr lang="pt-BR" sz="2400" dirty="0" smtClean="0">
                <a:solidFill>
                  <a:schemeClr val="bg1"/>
                </a:solidFill>
              </a:rPr>
              <a:t>carta de </a:t>
            </a:r>
            <a:r>
              <a:rPr lang="pt-BR" sz="2400" dirty="0" smtClean="0">
                <a:solidFill>
                  <a:schemeClr val="bg1"/>
                </a:solidFill>
              </a:rPr>
              <a:t>Tiago.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Distinção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Fé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Tiago usa a palavra fé de três formas diferentes em sua carta: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Primeiro </a:t>
            </a:r>
            <a:r>
              <a:rPr lang="pt-BR" dirty="0" smtClean="0">
                <a:solidFill>
                  <a:schemeClr val="bg1"/>
                </a:solidFill>
              </a:rPr>
              <a:t>é o da fé pessoal no </a:t>
            </a:r>
            <a:r>
              <a:rPr lang="pt-BR" dirty="0" smtClean="0">
                <a:solidFill>
                  <a:schemeClr val="bg1"/>
                </a:solidFill>
              </a:rPr>
              <a:t>Senhor Jesus </a:t>
            </a:r>
            <a:r>
              <a:rPr lang="pt-BR" dirty="0" smtClean="0">
                <a:solidFill>
                  <a:schemeClr val="bg1"/>
                </a:solidFill>
              </a:rPr>
              <a:t>Cristo, que é provada pelas tribulações </a:t>
            </a:r>
            <a:r>
              <a:rPr lang="pt-BR" dirty="0" smtClean="0">
                <a:solidFill>
                  <a:schemeClr val="bg1"/>
                </a:solidFill>
              </a:rPr>
              <a:t>(1:3</a:t>
            </a:r>
            <a:r>
              <a:rPr lang="pt-BR" dirty="0" smtClean="0">
                <a:solidFill>
                  <a:schemeClr val="bg1"/>
                </a:solidFill>
              </a:rPr>
              <a:t>). </a:t>
            </a:r>
            <a:endParaRPr lang="pt-BR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O segundo </a:t>
            </a:r>
            <a:r>
              <a:rPr lang="pt-BR" dirty="0" smtClean="0">
                <a:solidFill>
                  <a:schemeClr val="bg1"/>
                </a:solidFill>
              </a:rPr>
              <a:t>diz respeito à confiança na revelação de Deus </a:t>
            </a:r>
            <a:r>
              <a:rPr lang="pt-BR" dirty="0" smtClean="0">
                <a:solidFill>
                  <a:schemeClr val="bg1"/>
                </a:solidFill>
              </a:rPr>
              <a:t>e de </a:t>
            </a:r>
            <a:r>
              <a:rPr lang="pt-BR" dirty="0" smtClean="0">
                <a:solidFill>
                  <a:schemeClr val="bg1"/>
                </a:solidFill>
              </a:rPr>
              <a:t>Jesus Cristo, suas promessas, poder e disposição </a:t>
            </a:r>
            <a:r>
              <a:rPr lang="pt-BR" dirty="0" smtClean="0">
                <a:solidFill>
                  <a:schemeClr val="bg1"/>
                </a:solidFill>
              </a:rPr>
              <a:t>para atender </a:t>
            </a:r>
            <a:r>
              <a:rPr lang="pt-BR" dirty="0" smtClean="0">
                <a:solidFill>
                  <a:schemeClr val="bg1"/>
                </a:solidFill>
              </a:rPr>
              <a:t>o fiel (</a:t>
            </a:r>
            <a:r>
              <a:rPr lang="pt-BR" dirty="0" smtClean="0">
                <a:solidFill>
                  <a:schemeClr val="bg1"/>
                </a:solidFill>
              </a:rPr>
              <a:t>1:6</a:t>
            </a:r>
            <a:r>
              <a:rPr lang="pt-BR" dirty="0" smtClean="0">
                <a:solidFill>
                  <a:schemeClr val="bg1"/>
                </a:solidFill>
              </a:rPr>
              <a:t>). </a:t>
            </a:r>
            <a:endParaRPr lang="pt-BR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terceiro é a adesão às </a:t>
            </a:r>
            <a:r>
              <a:rPr lang="pt-BR" dirty="0" smtClean="0">
                <a:solidFill>
                  <a:schemeClr val="bg1"/>
                </a:solidFill>
              </a:rPr>
              <a:t>doutrinas do cristianismo</a:t>
            </a:r>
            <a:r>
              <a:rPr lang="pt-BR" dirty="0" smtClean="0">
                <a:solidFill>
                  <a:schemeClr val="bg1"/>
                </a:solidFill>
              </a:rPr>
              <a:t>, uma profissão de fé em Deus e em </a:t>
            </a:r>
            <a:r>
              <a:rPr lang="pt-BR" dirty="0" smtClean="0">
                <a:solidFill>
                  <a:schemeClr val="bg1"/>
                </a:solidFill>
              </a:rPr>
              <a:t>Jesus Cristo (2:1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Distinção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Fé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300" dirty="0" smtClean="0">
                <a:solidFill>
                  <a:schemeClr val="bg1"/>
                </a:solidFill>
              </a:rPr>
              <a:t>A fé subjetiva é aquela que diz a respeito do nosso cre</a:t>
            </a:r>
            <a:r>
              <a:rPr lang="pt-BR" sz="2300" dirty="0" smtClean="0">
                <a:solidFill>
                  <a:schemeClr val="bg1"/>
                </a:solidFill>
              </a:rPr>
              <a:t>r.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A fé objetiva tem a ver com aquilo que é crido, como o conteúdo doutrin</a:t>
            </a:r>
            <a:r>
              <a:rPr lang="pt-BR" sz="2300" dirty="0" smtClean="0">
                <a:solidFill>
                  <a:schemeClr val="bg1"/>
                </a:solidFill>
              </a:rPr>
              <a:t>ário do Cristianismo.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Obras neste contexto não são as obras lei, </a:t>
            </a:r>
            <a:r>
              <a:rPr lang="pt-BR" sz="2300" dirty="0" smtClean="0">
                <a:solidFill>
                  <a:schemeClr val="bg1"/>
                </a:solidFill>
              </a:rPr>
              <a:t>as </a:t>
            </a:r>
            <a:r>
              <a:rPr lang="pt-BR" sz="2300" dirty="0" smtClean="0">
                <a:solidFill>
                  <a:schemeClr val="bg1"/>
                </a:solidFill>
              </a:rPr>
              <a:t>quais </a:t>
            </a:r>
            <a:r>
              <a:rPr lang="pt-BR" sz="2300" dirty="0" smtClean="0">
                <a:solidFill>
                  <a:schemeClr val="bg1"/>
                </a:solidFill>
              </a:rPr>
              <a:t>se </a:t>
            </a:r>
            <a:r>
              <a:rPr lang="pt-BR" sz="2300" dirty="0" smtClean="0">
                <a:solidFill>
                  <a:schemeClr val="bg1"/>
                </a:solidFill>
              </a:rPr>
              <a:t>referem </a:t>
            </a:r>
            <a:r>
              <a:rPr lang="pt-BR" sz="2300" dirty="0" smtClean="0">
                <a:solidFill>
                  <a:schemeClr val="bg1"/>
                </a:solidFill>
              </a:rPr>
              <a:t>aos atos de obediência à lei de Moisés</a:t>
            </a:r>
            <a:r>
              <a:rPr lang="pt-BR" sz="2300" dirty="0" smtClean="0">
                <a:solidFill>
                  <a:schemeClr val="bg1"/>
                </a:solidFill>
              </a:rPr>
              <a:t>, realizados </a:t>
            </a:r>
            <a:r>
              <a:rPr lang="pt-BR" sz="2300" dirty="0" smtClean="0">
                <a:solidFill>
                  <a:schemeClr val="bg1"/>
                </a:solidFill>
              </a:rPr>
              <a:t>pelos judeus da sua época, com a intenção </a:t>
            </a:r>
            <a:r>
              <a:rPr lang="pt-BR" sz="2300" dirty="0" smtClean="0">
                <a:solidFill>
                  <a:schemeClr val="bg1"/>
                </a:solidFill>
              </a:rPr>
              <a:t>de obter </a:t>
            </a:r>
            <a:r>
              <a:rPr lang="pt-BR" sz="2300" dirty="0" smtClean="0">
                <a:solidFill>
                  <a:schemeClr val="bg1"/>
                </a:solidFill>
              </a:rPr>
              <a:t>méritos </a:t>
            </a:r>
            <a:r>
              <a:rPr lang="pt-BR" sz="2300" dirty="0" smtClean="0">
                <a:solidFill>
                  <a:schemeClr val="bg1"/>
                </a:solidFill>
              </a:rPr>
              <a:t>diante de Deus.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Com </a:t>
            </a:r>
            <a:r>
              <a:rPr lang="pt-BR" sz="2300" dirty="0" smtClean="0">
                <a:solidFill>
                  <a:schemeClr val="bg1"/>
                </a:solidFill>
              </a:rPr>
              <a:t>relação às obras deve ser entendido, </a:t>
            </a:r>
            <a:r>
              <a:rPr lang="pt-BR" sz="2300" dirty="0" smtClean="0">
                <a:solidFill>
                  <a:schemeClr val="bg1"/>
                </a:solidFill>
              </a:rPr>
              <a:t>aqui no </a:t>
            </a:r>
            <a:r>
              <a:rPr lang="pt-BR" sz="2300" dirty="0" smtClean="0">
                <a:solidFill>
                  <a:schemeClr val="bg1"/>
                </a:solidFill>
              </a:rPr>
              <a:t>capítulo 2, como atos de misericórdia para com </a:t>
            </a:r>
            <a:r>
              <a:rPr lang="pt-BR" sz="2300" dirty="0" smtClean="0">
                <a:solidFill>
                  <a:schemeClr val="bg1"/>
                </a:solidFill>
              </a:rPr>
              <a:t>os necessitados </a:t>
            </a:r>
            <a:r>
              <a:rPr lang="pt-BR" sz="2300" dirty="0" smtClean="0">
                <a:solidFill>
                  <a:schemeClr val="bg1"/>
                </a:solidFill>
              </a:rPr>
              <a:t>e, principalmente, como atos de </a:t>
            </a:r>
            <a:r>
              <a:rPr lang="pt-BR" sz="2300" dirty="0" smtClean="0">
                <a:solidFill>
                  <a:schemeClr val="bg1"/>
                </a:solidFill>
              </a:rPr>
              <a:t>obediência à </a:t>
            </a:r>
            <a:r>
              <a:rPr lang="pt-BR" sz="2300" dirty="0" smtClean="0">
                <a:solidFill>
                  <a:schemeClr val="bg1"/>
                </a:solidFill>
              </a:rPr>
              <a:t>vontade de Deus, conforme exemplificados por Tiago </a:t>
            </a:r>
            <a:r>
              <a:rPr lang="pt-BR" sz="2300" dirty="0" smtClean="0">
                <a:solidFill>
                  <a:schemeClr val="bg1"/>
                </a:solidFill>
              </a:rPr>
              <a:t>na vida </a:t>
            </a:r>
            <a:r>
              <a:rPr lang="pt-BR" sz="2300" dirty="0" smtClean="0">
                <a:solidFill>
                  <a:schemeClr val="bg1"/>
                </a:solidFill>
              </a:rPr>
              <a:t>de Abraão (2:21) e de </a:t>
            </a:r>
            <a:r>
              <a:rPr lang="pt-BR" sz="2300" dirty="0" err="1" smtClean="0">
                <a:solidFill>
                  <a:schemeClr val="bg1"/>
                </a:solidFill>
              </a:rPr>
              <a:t>Raabe</a:t>
            </a:r>
            <a:r>
              <a:rPr lang="pt-BR" sz="2300" dirty="0" smtClean="0">
                <a:solidFill>
                  <a:schemeClr val="bg1"/>
                </a:solidFill>
              </a:rPr>
              <a:t> (2:25). </a:t>
            </a:r>
            <a:endParaRPr lang="pt-BR" sz="2300" dirty="0" smtClean="0">
              <a:solidFill>
                <a:schemeClr val="bg1"/>
              </a:solidFill>
            </a:endParaRPr>
          </a:p>
          <a:p>
            <a:r>
              <a:rPr lang="pt-BR" sz="2300" dirty="0" smtClean="0">
                <a:solidFill>
                  <a:schemeClr val="bg1"/>
                </a:solidFill>
              </a:rPr>
              <a:t>O </a:t>
            </a:r>
            <a:r>
              <a:rPr lang="pt-BR" sz="2300" dirty="0" smtClean="0">
                <a:solidFill>
                  <a:schemeClr val="bg1"/>
                </a:solidFill>
              </a:rPr>
              <a:t>enfoque </a:t>
            </a:r>
            <a:r>
              <a:rPr lang="pt-BR" sz="2300" dirty="0" smtClean="0">
                <a:solidFill>
                  <a:schemeClr val="bg1"/>
                </a:solidFill>
              </a:rPr>
              <a:t>não é </a:t>
            </a:r>
            <a:r>
              <a:rPr lang="pt-BR" sz="2300" dirty="0" smtClean="0">
                <a:solidFill>
                  <a:schemeClr val="bg1"/>
                </a:solidFill>
              </a:rPr>
              <a:t>no esforço despendido no ato, mas no resultado </a:t>
            </a:r>
            <a:r>
              <a:rPr lang="pt-BR" sz="2300" dirty="0" smtClean="0">
                <a:solidFill>
                  <a:schemeClr val="bg1"/>
                </a:solidFill>
              </a:rPr>
              <a:t>obtido.</a:t>
            </a:r>
            <a:endParaRPr lang="pt-BR" sz="23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Distinção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Fé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55000" lnSpcReduction="20000"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 proveito </a:t>
            </a:r>
            <a:r>
              <a:rPr lang="pt-BR" sz="3800" dirty="0" smtClean="0">
                <a:solidFill>
                  <a:schemeClr val="bg1"/>
                </a:solidFill>
              </a:rPr>
              <a:t>da fé é a salvação.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Uma fé sem obras não tem proveito algum porque é falsa.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Portanto, não pode salvar. </a:t>
            </a:r>
            <a:endParaRPr lang="pt-BR" sz="3800" dirty="0" smtClean="0">
              <a:solidFill>
                <a:schemeClr val="bg1"/>
              </a:solidFill>
            </a:endParaRPr>
          </a:p>
          <a:p>
            <a:r>
              <a:rPr lang="pt-BR" sz="3800" dirty="0" smtClean="0">
                <a:solidFill>
                  <a:schemeClr val="bg1"/>
                </a:solidFill>
              </a:rPr>
              <a:t>A </a:t>
            </a:r>
            <a:r>
              <a:rPr lang="pt-BR" sz="3800" dirty="0" smtClean="0">
                <a:solidFill>
                  <a:schemeClr val="bg1"/>
                </a:solidFill>
              </a:rPr>
              <a:t>lógica de Tiago é esta: a </a:t>
            </a:r>
            <a:r>
              <a:rPr lang="pt-BR" sz="3800" dirty="0" smtClean="0">
                <a:solidFill>
                  <a:schemeClr val="bg1"/>
                </a:solidFill>
              </a:rPr>
              <a:t>salvação é </a:t>
            </a:r>
            <a:r>
              <a:rPr lang="pt-BR" sz="3800" dirty="0" smtClean="0">
                <a:solidFill>
                  <a:schemeClr val="bg1"/>
                </a:solidFill>
              </a:rPr>
              <a:t>mediante a fé; a fé produz obras; onde não </a:t>
            </a:r>
            <a:r>
              <a:rPr lang="pt-BR" sz="3800" dirty="0" smtClean="0">
                <a:solidFill>
                  <a:schemeClr val="bg1"/>
                </a:solidFill>
              </a:rPr>
              <a:t>há obras</a:t>
            </a:r>
            <a:r>
              <a:rPr lang="pt-BR" sz="3800" dirty="0" smtClean="0">
                <a:solidFill>
                  <a:schemeClr val="bg1"/>
                </a:solidFill>
              </a:rPr>
              <a:t>, a fé não existe. </a:t>
            </a:r>
            <a:endParaRPr lang="pt-BR" sz="3800" dirty="0" smtClean="0">
              <a:solidFill>
                <a:schemeClr val="bg1"/>
              </a:solidFill>
            </a:endParaRPr>
          </a:p>
          <a:p>
            <a:r>
              <a:rPr lang="pt-BR" sz="3800" dirty="0" smtClean="0">
                <a:solidFill>
                  <a:schemeClr val="bg1"/>
                </a:solidFill>
              </a:rPr>
              <a:t>Logo</a:t>
            </a:r>
            <a:r>
              <a:rPr lang="pt-BR" sz="3800" dirty="0" smtClean="0">
                <a:solidFill>
                  <a:schemeClr val="bg1"/>
                </a:solidFill>
              </a:rPr>
              <a:t>, profissão de fé sem obras </a:t>
            </a:r>
            <a:r>
              <a:rPr lang="pt-BR" sz="3800" dirty="0" smtClean="0">
                <a:solidFill>
                  <a:schemeClr val="bg1"/>
                </a:solidFill>
              </a:rPr>
              <a:t>que a </a:t>
            </a:r>
            <a:r>
              <a:rPr lang="pt-BR" sz="3800" dirty="0" smtClean="0">
                <a:solidFill>
                  <a:schemeClr val="bg1"/>
                </a:solidFill>
              </a:rPr>
              <a:t>acompanham não tem qualquer proveito</a:t>
            </a:r>
            <a:r>
              <a:rPr lang="pt-BR" sz="3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Os </a:t>
            </a:r>
            <a:r>
              <a:rPr lang="pt-BR" sz="3800" dirty="0" smtClean="0">
                <a:solidFill>
                  <a:schemeClr val="bg1"/>
                </a:solidFill>
              </a:rPr>
              <a:t>nossos dias, </a:t>
            </a:r>
            <a:r>
              <a:rPr lang="pt-BR" sz="3800" dirty="0" smtClean="0">
                <a:solidFill>
                  <a:schemeClr val="bg1"/>
                </a:solidFill>
              </a:rPr>
              <a:t>o mais </a:t>
            </a:r>
            <a:r>
              <a:rPr lang="pt-BR" sz="3800" dirty="0" smtClean="0">
                <a:solidFill>
                  <a:schemeClr val="bg1"/>
                </a:solidFill>
              </a:rPr>
              <a:t>importante é sentir, experimentar sensações e </a:t>
            </a:r>
            <a:r>
              <a:rPr lang="pt-BR" sz="3800" dirty="0" smtClean="0">
                <a:solidFill>
                  <a:schemeClr val="bg1"/>
                </a:solidFill>
              </a:rPr>
              <a:t>fazer afirmações </a:t>
            </a:r>
            <a:r>
              <a:rPr lang="pt-BR" sz="3800" dirty="0" smtClean="0">
                <a:solidFill>
                  <a:schemeClr val="bg1"/>
                </a:solidFill>
              </a:rPr>
              <a:t>de fé</a:t>
            </a:r>
            <a:r>
              <a:rPr lang="pt-BR" sz="3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Existe muito </a:t>
            </a:r>
            <a:r>
              <a:rPr lang="pt-BR" sz="3800" dirty="0" smtClean="0">
                <a:solidFill>
                  <a:schemeClr val="bg1"/>
                </a:solidFill>
              </a:rPr>
              <a:t>amor fútil em nosso meio</a:t>
            </a:r>
            <a:r>
              <a:rPr lang="pt-BR" sz="3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O amor </a:t>
            </a:r>
            <a:r>
              <a:rPr lang="pt-BR" sz="3800" dirty="0" smtClean="0">
                <a:solidFill>
                  <a:schemeClr val="bg1"/>
                </a:solidFill>
              </a:rPr>
              <a:t>não </a:t>
            </a:r>
            <a:r>
              <a:rPr lang="pt-BR" sz="3800" dirty="0" smtClean="0">
                <a:solidFill>
                  <a:schemeClr val="bg1"/>
                </a:solidFill>
              </a:rPr>
              <a:t>pode ser </a:t>
            </a:r>
            <a:r>
              <a:rPr lang="pt-BR" sz="3800" dirty="0" smtClean="0">
                <a:solidFill>
                  <a:schemeClr val="bg1"/>
                </a:solidFill>
              </a:rPr>
              <a:t>apenas uma expressão de piedade no </a:t>
            </a:r>
            <a:r>
              <a:rPr lang="pt-BR" sz="3800" dirty="0" smtClean="0">
                <a:solidFill>
                  <a:schemeClr val="bg1"/>
                </a:solidFill>
              </a:rPr>
              <a:t>semblante.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Não adianta dizer: “que Deus os abençoe”, “</a:t>
            </a:r>
            <a:r>
              <a:rPr lang="pt-BR" sz="3800" dirty="0" smtClean="0">
                <a:solidFill>
                  <a:schemeClr val="bg1"/>
                </a:solidFill>
              </a:rPr>
              <a:t>Que Deus </a:t>
            </a:r>
            <a:r>
              <a:rPr lang="pt-BR" sz="3800" dirty="0" smtClean="0">
                <a:solidFill>
                  <a:schemeClr val="bg1"/>
                </a:solidFill>
              </a:rPr>
              <a:t>te dê paz, te aqueça e alimente”, “Vou orar por você”.</a:t>
            </a:r>
          </a:p>
          <a:p>
            <a:r>
              <a:rPr lang="pt-BR" sz="3800" dirty="0" smtClean="0">
                <a:solidFill>
                  <a:schemeClr val="bg1"/>
                </a:solidFill>
              </a:rPr>
              <a:t>São palavras vazias desacompanhadas da intenção </a:t>
            </a:r>
            <a:r>
              <a:rPr lang="pt-BR" sz="3800" dirty="0" smtClean="0">
                <a:solidFill>
                  <a:schemeClr val="bg1"/>
                </a:solidFill>
              </a:rPr>
              <a:t>de fazer </a:t>
            </a:r>
            <a:r>
              <a:rPr lang="pt-BR" sz="3800" dirty="0" smtClean="0">
                <a:solidFill>
                  <a:schemeClr val="bg1"/>
                </a:solidFill>
              </a:rPr>
              <a:t>algo por alguém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Distinção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Fé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964488" cy="5257800"/>
          </a:xfrm>
        </p:spPr>
        <p:txBody>
          <a:bodyPr numCol="1">
            <a:noAutofit/>
          </a:bodyPr>
          <a:lstStyle/>
          <a:p>
            <a:r>
              <a:rPr lang="pt-BR" sz="2150" dirty="0" smtClean="0">
                <a:solidFill>
                  <a:schemeClr val="bg1"/>
                </a:solidFill>
              </a:rPr>
              <a:t>Da mesma sorte que um cadáver </a:t>
            </a:r>
            <a:r>
              <a:rPr lang="pt-BR" sz="2150" dirty="0" smtClean="0">
                <a:solidFill>
                  <a:schemeClr val="bg1"/>
                </a:solidFill>
              </a:rPr>
              <a:t>é de </a:t>
            </a:r>
            <a:r>
              <a:rPr lang="pt-BR" sz="2150" dirty="0" smtClean="0">
                <a:solidFill>
                  <a:schemeClr val="bg1"/>
                </a:solidFill>
              </a:rPr>
              <a:t>nenhum proveito ou utilidade, e ele mesmo nada </a:t>
            </a:r>
            <a:r>
              <a:rPr lang="pt-BR" sz="2150" dirty="0" smtClean="0">
                <a:solidFill>
                  <a:schemeClr val="bg1"/>
                </a:solidFill>
              </a:rPr>
              <a:t>pode conseguir </a:t>
            </a:r>
            <a:r>
              <a:rPr lang="pt-BR" sz="2150" dirty="0" smtClean="0">
                <a:solidFill>
                  <a:schemeClr val="bg1"/>
                </a:solidFill>
              </a:rPr>
              <a:t>ou fazer, uma mera declaração de fé em Deus </a:t>
            </a:r>
            <a:r>
              <a:rPr lang="pt-BR" sz="2150" dirty="0" smtClean="0">
                <a:solidFill>
                  <a:schemeClr val="bg1"/>
                </a:solidFill>
              </a:rPr>
              <a:t>e Cristo </a:t>
            </a:r>
            <a:r>
              <a:rPr lang="pt-BR" sz="2150" dirty="0" smtClean="0">
                <a:solidFill>
                  <a:schemeClr val="bg1"/>
                </a:solidFill>
              </a:rPr>
              <a:t>Jesus não salvará a alma do pecador</a:t>
            </a:r>
            <a:r>
              <a:rPr lang="pt-BR" sz="215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A fé se mostra pelas obras.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Ortodoxia significa doutrina correta. 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A </a:t>
            </a:r>
            <a:r>
              <a:rPr lang="pt-BR" sz="2150" dirty="0" smtClean="0">
                <a:solidFill>
                  <a:schemeClr val="bg1"/>
                </a:solidFill>
              </a:rPr>
              <a:t>palavra </a:t>
            </a:r>
            <a:r>
              <a:rPr lang="pt-BR" sz="2150" dirty="0" smtClean="0">
                <a:solidFill>
                  <a:schemeClr val="bg1"/>
                </a:solidFill>
              </a:rPr>
              <a:t>que expressa </a:t>
            </a:r>
            <a:r>
              <a:rPr lang="pt-BR" sz="2150" dirty="0" smtClean="0">
                <a:solidFill>
                  <a:schemeClr val="bg1"/>
                </a:solidFill>
              </a:rPr>
              <a:t>a maior necessidade da Igreja hoje é </a:t>
            </a:r>
            <a:r>
              <a:rPr lang="pt-BR" sz="2150" dirty="0" err="1" smtClean="0">
                <a:solidFill>
                  <a:schemeClr val="bg1"/>
                </a:solidFill>
              </a:rPr>
              <a:t>ortopraxia</a:t>
            </a:r>
            <a:r>
              <a:rPr lang="pt-BR" sz="2150" dirty="0" smtClean="0">
                <a:solidFill>
                  <a:schemeClr val="bg1"/>
                </a:solidFill>
              </a:rPr>
              <a:t>, que </a:t>
            </a:r>
            <a:r>
              <a:rPr lang="pt-BR" sz="2150" dirty="0" smtClean="0">
                <a:solidFill>
                  <a:schemeClr val="bg1"/>
                </a:solidFill>
              </a:rPr>
              <a:t>significa conduta correta</a:t>
            </a:r>
            <a:r>
              <a:rPr lang="pt-BR" sz="215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Uma profissão de fé </a:t>
            </a:r>
            <a:r>
              <a:rPr lang="pt-BR" sz="2150" dirty="0" smtClean="0">
                <a:solidFill>
                  <a:schemeClr val="bg1"/>
                </a:solidFill>
              </a:rPr>
              <a:t>doutrinariamente correta</a:t>
            </a:r>
            <a:r>
              <a:rPr lang="pt-BR" sz="2150" dirty="0" smtClean="0">
                <a:solidFill>
                  <a:schemeClr val="bg1"/>
                </a:solidFill>
              </a:rPr>
              <a:t>, sem obras, ações e atitudes decorrentes, é </a:t>
            </a:r>
            <a:r>
              <a:rPr lang="pt-BR" sz="2150" dirty="0" smtClean="0">
                <a:solidFill>
                  <a:schemeClr val="bg1"/>
                </a:solidFill>
              </a:rPr>
              <a:t>tão inútil </a:t>
            </a:r>
            <a:r>
              <a:rPr lang="pt-BR" sz="2150" dirty="0" smtClean="0">
                <a:solidFill>
                  <a:schemeClr val="bg1"/>
                </a:solidFill>
              </a:rPr>
              <a:t>quanto palavras vazias diante de pessoas carentes </a:t>
            </a:r>
            <a:r>
              <a:rPr lang="pt-BR" sz="2150" dirty="0" smtClean="0">
                <a:solidFill>
                  <a:schemeClr val="bg1"/>
                </a:solidFill>
              </a:rPr>
              <a:t>e necessitadas </a:t>
            </a:r>
            <a:r>
              <a:rPr lang="pt-BR" sz="2150" dirty="0" smtClean="0">
                <a:solidFill>
                  <a:schemeClr val="bg1"/>
                </a:solidFill>
              </a:rPr>
              <a:t>(2:16</a:t>
            </a:r>
            <a:r>
              <a:rPr lang="pt-BR" sz="2150" dirty="0" smtClean="0">
                <a:solidFill>
                  <a:schemeClr val="bg1"/>
                </a:solidFill>
              </a:rPr>
              <a:t>).</a:t>
            </a:r>
          </a:p>
          <a:p>
            <a:r>
              <a:rPr lang="pt-BR" sz="2150" dirty="0" smtClean="0">
                <a:solidFill>
                  <a:schemeClr val="bg1"/>
                </a:solidFill>
              </a:rPr>
              <a:t>A</a:t>
            </a:r>
            <a:r>
              <a:rPr lang="pt-BR" sz="2150" dirty="0" smtClean="0">
                <a:solidFill>
                  <a:schemeClr val="bg1"/>
                </a:solidFill>
              </a:rPr>
              <a:t>bsolutamente </a:t>
            </a:r>
            <a:r>
              <a:rPr lang="pt-BR" sz="2150" dirty="0" smtClean="0">
                <a:solidFill>
                  <a:schemeClr val="bg1"/>
                </a:solidFill>
              </a:rPr>
              <a:t>claro que </a:t>
            </a:r>
            <a:r>
              <a:rPr lang="pt-BR" sz="2150" dirty="0" smtClean="0">
                <a:solidFill>
                  <a:schemeClr val="bg1"/>
                </a:solidFill>
              </a:rPr>
              <a:t>a fé </a:t>
            </a:r>
            <a:r>
              <a:rPr lang="pt-BR" sz="2150" dirty="0" smtClean="0">
                <a:solidFill>
                  <a:schemeClr val="bg1"/>
                </a:solidFill>
              </a:rPr>
              <a:t>sem obras demonstra que a pessoa ainda não foi </a:t>
            </a:r>
            <a:r>
              <a:rPr lang="pt-BR" sz="2150" dirty="0" smtClean="0">
                <a:solidFill>
                  <a:schemeClr val="bg1"/>
                </a:solidFill>
              </a:rPr>
              <a:t>salva e </a:t>
            </a:r>
            <a:r>
              <a:rPr lang="pt-BR" sz="2150" dirty="0" smtClean="0">
                <a:solidFill>
                  <a:schemeClr val="bg1"/>
                </a:solidFill>
              </a:rPr>
              <a:t>que somente um insensato pensaria </a:t>
            </a:r>
            <a:r>
              <a:rPr lang="pt-BR" sz="2150" dirty="0" smtClean="0">
                <a:solidFill>
                  <a:schemeClr val="bg1"/>
                </a:solidFill>
              </a:rPr>
              <a:t>diferente.</a:t>
            </a:r>
            <a:endParaRPr lang="pt-BR" sz="215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Dois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Exemplos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fé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operante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Tiago e Paulo estão ensinando sobre fé e </a:t>
            </a:r>
            <a:r>
              <a:rPr lang="pt-BR" dirty="0" smtClean="0">
                <a:solidFill>
                  <a:schemeClr val="bg1"/>
                </a:solidFill>
              </a:rPr>
              <a:t>salvação em </a:t>
            </a:r>
            <a:r>
              <a:rPr lang="pt-BR" dirty="0" smtClean="0">
                <a:solidFill>
                  <a:schemeClr val="bg1"/>
                </a:solidFill>
              </a:rPr>
              <a:t>perspectivas absolutamente diferentes.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Paulo ensina teologia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Tiago </a:t>
            </a:r>
            <a:r>
              <a:rPr lang="pt-BR" dirty="0" smtClean="0">
                <a:solidFill>
                  <a:schemeClr val="bg1"/>
                </a:solidFill>
              </a:rPr>
              <a:t>ensina ética.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que Paulo está </a:t>
            </a:r>
            <a:r>
              <a:rPr lang="pt-BR" dirty="0" smtClean="0">
                <a:solidFill>
                  <a:schemeClr val="bg1"/>
                </a:solidFill>
              </a:rPr>
              <a:t>ensinando aos </a:t>
            </a:r>
            <a:r>
              <a:rPr lang="pt-BR" dirty="0" smtClean="0">
                <a:solidFill>
                  <a:schemeClr val="bg1"/>
                </a:solidFill>
              </a:rPr>
              <a:t>romanos é que para o novo nascimento, para a conversão</a:t>
            </a:r>
            <a:r>
              <a:rPr lang="pt-BR" dirty="0" smtClean="0">
                <a:solidFill>
                  <a:schemeClr val="bg1"/>
                </a:solidFill>
              </a:rPr>
              <a:t>, as </a:t>
            </a:r>
            <a:r>
              <a:rPr lang="pt-BR" dirty="0" smtClean="0">
                <a:solidFill>
                  <a:schemeClr val="bg1"/>
                </a:solidFill>
              </a:rPr>
              <a:t>obras não têm valor.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Só </a:t>
            </a:r>
            <a:r>
              <a:rPr lang="pt-BR" dirty="0" smtClean="0">
                <a:solidFill>
                  <a:schemeClr val="bg1"/>
                </a:solidFill>
              </a:rPr>
              <a:t>a fé é válida para </a:t>
            </a:r>
            <a:r>
              <a:rPr lang="pt-BR" dirty="0" smtClean="0">
                <a:solidFill>
                  <a:schemeClr val="bg1"/>
                </a:solidFill>
              </a:rPr>
              <a:t>produzi-los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que Tiago está dizendo é que após a conversão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fé sozinha não tem valor.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Dois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exemplos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fé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operante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220" dirty="0" smtClean="0">
                <a:solidFill>
                  <a:schemeClr val="bg1"/>
                </a:solidFill>
              </a:rPr>
              <a:t>Quando Tiago fala de justificação pelas obras, ele </a:t>
            </a:r>
            <a:r>
              <a:rPr lang="pt-BR" sz="2220" dirty="0" smtClean="0">
                <a:solidFill>
                  <a:schemeClr val="bg1"/>
                </a:solidFill>
              </a:rPr>
              <a:t>não está </a:t>
            </a:r>
            <a:r>
              <a:rPr lang="pt-BR" sz="2220" dirty="0" smtClean="0">
                <a:solidFill>
                  <a:schemeClr val="bg1"/>
                </a:solidFill>
              </a:rPr>
              <a:t>ensinando que somos aceitos por causa das obras </a:t>
            </a:r>
            <a:r>
              <a:rPr lang="pt-BR" sz="2220" dirty="0" smtClean="0">
                <a:solidFill>
                  <a:schemeClr val="bg1"/>
                </a:solidFill>
              </a:rPr>
              <a:t>de justiça</a:t>
            </a:r>
            <a:r>
              <a:rPr lang="pt-BR" sz="2220" dirty="0" smtClean="0">
                <a:solidFill>
                  <a:schemeClr val="bg1"/>
                </a:solidFill>
              </a:rPr>
              <a:t>, mas sim que nossas obras manifestam que </a:t>
            </a:r>
            <a:r>
              <a:rPr lang="pt-BR" sz="2220" dirty="0" smtClean="0">
                <a:solidFill>
                  <a:schemeClr val="bg1"/>
                </a:solidFill>
              </a:rPr>
              <a:t>fomos aceitos </a:t>
            </a:r>
            <a:r>
              <a:rPr lang="pt-BR" sz="2220" dirty="0" smtClean="0">
                <a:solidFill>
                  <a:schemeClr val="bg1"/>
                </a:solidFill>
              </a:rPr>
              <a:t>por Deus</a:t>
            </a:r>
            <a:r>
              <a:rPr lang="pt-BR" sz="222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2220" dirty="0" smtClean="0">
                <a:solidFill>
                  <a:schemeClr val="bg1"/>
                </a:solidFill>
              </a:rPr>
              <a:t>O que Tiago está </a:t>
            </a:r>
            <a:r>
              <a:rPr lang="pt-BR" sz="2220" dirty="0" smtClean="0">
                <a:solidFill>
                  <a:schemeClr val="bg1"/>
                </a:solidFill>
              </a:rPr>
              <a:t>dizendo é </a:t>
            </a:r>
            <a:r>
              <a:rPr lang="pt-BR" sz="2220" dirty="0" smtClean="0">
                <a:solidFill>
                  <a:schemeClr val="bg1"/>
                </a:solidFill>
              </a:rPr>
              <a:t>que a justificação de Abraão se consumou pelo ato </a:t>
            </a:r>
            <a:r>
              <a:rPr lang="pt-BR" sz="2220" dirty="0" smtClean="0">
                <a:solidFill>
                  <a:schemeClr val="bg1"/>
                </a:solidFill>
              </a:rPr>
              <a:t>de obediência </a:t>
            </a:r>
            <a:r>
              <a:rPr lang="pt-BR" sz="2220" dirty="0" smtClean="0">
                <a:solidFill>
                  <a:schemeClr val="bg1"/>
                </a:solidFill>
              </a:rPr>
              <a:t>executado anos mais tarde, quando </a:t>
            </a:r>
            <a:r>
              <a:rPr lang="pt-BR" sz="2220" dirty="0" smtClean="0">
                <a:solidFill>
                  <a:schemeClr val="bg1"/>
                </a:solidFill>
              </a:rPr>
              <a:t>ofereceu </a:t>
            </a:r>
            <a:r>
              <a:rPr lang="pt-BR" sz="2220" dirty="0" err="1" smtClean="0">
                <a:solidFill>
                  <a:schemeClr val="bg1"/>
                </a:solidFill>
              </a:rPr>
              <a:t>Isaque</a:t>
            </a:r>
            <a:r>
              <a:rPr lang="pt-BR" sz="2220" dirty="0" smtClean="0">
                <a:solidFill>
                  <a:schemeClr val="bg1"/>
                </a:solidFill>
              </a:rPr>
              <a:t> </a:t>
            </a:r>
            <a:r>
              <a:rPr lang="pt-BR" sz="2220" dirty="0" smtClean="0">
                <a:solidFill>
                  <a:schemeClr val="bg1"/>
                </a:solidFill>
              </a:rPr>
              <a:t>(2:22</a:t>
            </a:r>
            <a:r>
              <a:rPr lang="pt-BR" sz="2220" dirty="0" smtClean="0">
                <a:solidFill>
                  <a:schemeClr val="bg1"/>
                </a:solidFill>
              </a:rPr>
              <a:t>).</a:t>
            </a:r>
          </a:p>
          <a:p>
            <a:r>
              <a:rPr lang="pt-BR" sz="2220" dirty="0" smtClean="0">
                <a:solidFill>
                  <a:schemeClr val="bg1"/>
                </a:solidFill>
              </a:rPr>
              <a:t>Fé e obras andam juntas e cooperam mutuamente. </a:t>
            </a:r>
            <a:endParaRPr lang="pt-BR" sz="2220" dirty="0" smtClean="0">
              <a:solidFill>
                <a:schemeClr val="bg1"/>
              </a:solidFill>
            </a:endParaRPr>
          </a:p>
          <a:p>
            <a:r>
              <a:rPr lang="pt-BR" sz="2220" dirty="0" smtClean="0">
                <a:solidFill>
                  <a:schemeClr val="bg1"/>
                </a:solidFill>
              </a:rPr>
              <a:t>A relação </a:t>
            </a:r>
            <a:r>
              <a:rPr lang="pt-BR" sz="2220" dirty="0" smtClean="0">
                <a:solidFill>
                  <a:schemeClr val="bg1"/>
                </a:solidFill>
              </a:rPr>
              <a:t>entre elas é um caminho de mão dupla: a fé </a:t>
            </a:r>
            <a:r>
              <a:rPr lang="pt-BR" sz="2220" dirty="0" smtClean="0">
                <a:solidFill>
                  <a:schemeClr val="bg1"/>
                </a:solidFill>
              </a:rPr>
              <a:t>produz obras</a:t>
            </a:r>
            <a:r>
              <a:rPr lang="pt-BR" sz="2220" dirty="0" smtClean="0">
                <a:solidFill>
                  <a:schemeClr val="bg1"/>
                </a:solidFill>
              </a:rPr>
              <a:t>, que, por sua vez, aperfeiçoam a fé. </a:t>
            </a:r>
            <a:endParaRPr lang="pt-BR" sz="2220" dirty="0" smtClean="0">
              <a:solidFill>
                <a:schemeClr val="bg1"/>
              </a:solidFill>
            </a:endParaRPr>
          </a:p>
          <a:p>
            <a:r>
              <a:rPr lang="pt-BR" sz="2220" dirty="0" smtClean="0">
                <a:solidFill>
                  <a:schemeClr val="bg1"/>
                </a:solidFill>
              </a:rPr>
              <a:t>A </a:t>
            </a:r>
            <a:r>
              <a:rPr lang="pt-BR" sz="2220" dirty="0" smtClean="0">
                <a:solidFill>
                  <a:schemeClr val="bg1"/>
                </a:solidFill>
              </a:rPr>
              <a:t>fé que </a:t>
            </a:r>
            <a:r>
              <a:rPr lang="pt-BR" sz="2220" dirty="0" smtClean="0">
                <a:solidFill>
                  <a:schemeClr val="bg1"/>
                </a:solidFill>
              </a:rPr>
              <a:t>salva produz </a:t>
            </a:r>
            <a:r>
              <a:rPr lang="pt-BR" sz="2220" dirty="0" smtClean="0">
                <a:solidFill>
                  <a:schemeClr val="bg1"/>
                </a:solidFill>
              </a:rPr>
              <a:t>obras que explicitam a salvação. </a:t>
            </a:r>
            <a:endParaRPr lang="pt-BR" sz="222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4086</TotalTime>
  <Words>1072</Words>
  <Application>Microsoft Office PowerPoint</Application>
  <PresentationFormat>Apresentação na tela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Mediano</vt:lpstr>
      <vt:lpstr>Cristianismo Prático</vt:lpstr>
      <vt:lpstr>Texto básico</vt:lpstr>
      <vt:lpstr>Introdução</vt:lpstr>
      <vt:lpstr>Distinção da Fé</vt:lpstr>
      <vt:lpstr>Distinção da Fé</vt:lpstr>
      <vt:lpstr>Distinção da Fé</vt:lpstr>
      <vt:lpstr>Distinção da Fé</vt:lpstr>
      <vt:lpstr>Dois Exemplos de fé operante</vt:lpstr>
      <vt:lpstr>Dois exemplos da fé operante</vt:lpstr>
      <vt:lpstr>Dois exemplos da fé operante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653</cp:revision>
  <dcterms:modified xsi:type="dcterms:W3CDTF">2014-05-24T02:20:57Z</dcterms:modified>
</cp:coreProperties>
</file>