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7" r:id="rId1"/>
  </p:sldMasterIdLst>
  <p:notesMasterIdLst>
    <p:notesMasterId r:id="rId16"/>
  </p:notesMasterIdLst>
  <p:sldIdLst>
    <p:sldId id="256" r:id="rId2"/>
    <p:sldId id="257" r:id="rId3"/>
    <p:sldId id="258" r:id="rId4"/>
    <p:sldId id="261" r:id="rId5"/>
    <p:sldId id="274" r:id="rId6"/>
    <p:sldId id="281" r:id="rId7"/>
    <p:sldId id="275" r:id="rId8"/>
    <p:sldId id="276" r:id="rId9"/>
    <p:sldId id="262" r:id="rId10"/>
    <p:sldId id="277" r:id="rId11"/>
    <p:sldId id="263" r:id="rId12"/>
    <p:sldId id="282" r:id="rId13"/>
    <p:sldId id="283" r:id="rId14"/>
    <p:sldId id="284" r:id="rId1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85E97CB-A60B-4507-A78F-621C0A4EBC99}" type="datetimeFigureOut">
              <a:rPr lang="pt-BR"/>
              <a:pPr>
                <a:defRPr/>
              </a:pPr>
              <a:t>22/11/2013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6CF759B-E3A3-4026-9968-2DB3E7A16C3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2867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92A8D37-FEDC-47F3-A20C-4613C676FEF7}" type="slidenum">
              <a:rPr lang="pt-BR" smtClean="0"/>
              <a:pPr/>
              <a:t>6</a:t>
            </a:fld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tângulo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tângulo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7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71E39DA-67C6-4959-A435-F54D7FB77993}" type="datetimeFigureOut">
              <a:rPr lang="pt-BR"/>
              <a:pPr>
                <a:defRPr/>
              </a:pPr>
              <a:t>22/11/2013</a:t>
            </a:fld>
            <a:endParaRPr lang="pt-BR"/>
          </a:p>
        </p:txBody>
      </p:sp>
      <p:sp>
        <p:nvSpPr>
          <p:cNvPr id="10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E899791-F865-4641-B42A-D0D45C805BE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7F2B8-BEE4-4221-B693-C9C6A917A2DD}" type="datetimeFigureOut">
              <a:rPr lang="pt-BR"/>
              <a:pPr>
                <a:defRPr/>
              </a:pPr>
              <a:t>22/11/2013</a:t>
            </a:fld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34944-7429-491D-929D-C4EA4F3C943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tângulo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tângulo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6407D-B9FD-448F-A574-9210782EC2D8}" type="datetimeFigureOut">
              <a:rPr lang="pt-BR"/>
              <a:pPr>
                <a:defRPr/>
              </a:pPr>
              <a:t>22/11/2013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40794-34BF-4210-A4F5-D73027BC9C4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B4FB2-73A2-4E09-848E-8656528FFE79}" type="datetimeFigureOut">
              <a:rPr lang="pt-BR"/>
              <a:pPr>
                <a:defRPr/>
              </a:pPr>
              <a:t>22/11/2013</a:t>
            </a:fld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03CCC-AD21-40C5-B3CE-64D6BEAC219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tângulo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tângulo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7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8ECBC-781D-412C-AD30-45628804B2A6}" type="datetimeFigureOut">
              <a:rPr lang="pt-BR"/>
              <a:pPr>
                <a:defRPr/>
              </a:pPr>
              <a:t>22/11/2013</a:t>
            </a:fld>
            <a:endParaRPr lang="pt-BR"/>
          </a:p>
        </p:txBody>
      </p:sp>
      <p:sp>
        <p:nvSpPr>
          <p:cNvPr id="8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77AF186-90A0-4F01-9BAC-8BA9D2F47B2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D262449-71AF-4C79-B3DE-B430104FE20C}" type="datetimeFigureOut">
              <a:rPr lang="pt-BR"/>
              <a:pPr>
                <a:defRPr/>
              </a:pPr>
              <a:t>22/11/2013</a:t>
            </a:fld>
            <a:endParaRPr lang="pt-BR"/>
          </a:p>
        </p:txBody>
      </p:sp>
      <p:sp>
        <p:nvSpPr>
          <p:cNvPr id="6" name="Espaço Reservado para Número de Slide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DB71019-FACC-46F2-9E44-6F9C8142854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Espaço Reservado para Rodapé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7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69C135A-6ED5-41F9-A73B-279A00BDEAC9}" type="datetimeFigureOut">
              <a:rPr lang="pt-BR"/>
              <a:pPr>
                <a:defRPr/>
              </a:pPr>
              <a:t>22/11/2013</a:t>
            </a:fld>
            <a:endParaRPr lang="pt-BR"/>
          </a:p>
        </p:txBody>
      </p:sp>
      <p:sp>
        <p:nvSpPr>
          <p:cNvPr id="8" name="Espaço Reservado para Número de Slide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33821A5-0256-4CEA-AF61-807D8650357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8D96D-6E39-4D59-B3AD-FDA3E01118F4}" type="datetimeFigureOut">
              <a:rPr lang="pt-BR"/>
              <a:pPr>
                <a:defRPr/>
              </a:pPr>
              <a:t>22/11/2013</a:t>
            </a:fld>
            <a:endParaRPr lang="pt-BR"/>
          </a:p>
        </p:txBody>
      </p:sp>
      <p:sp>
        <p:nvSpPr>
          <p:cNvPr id="4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5BF61-F3D8-4C49-9C2E-0A36E4EE4C8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B7EC1-8391-4384-AE09-6C2549C28DDF}" type="datetimeFigureOut">
              <a:rPr lang="pt-BR"/>
              <a:pPr>
                <a:defRPr/>
              </a:pPr>
              <a:t>22/11/2013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21B2A14-21B8-4C52-8DE8-0852B40869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2522B-5642-4011-BB97-E24713D5F93F}" type="datetimeFigureOut">
              <a:rPr lang="pt-BR"/>
              <a:pPr>
                <a:defRPr/>
              </a:pPr>
              <a:t>22/11/2013</a:t>
            </a:fld>
            <a:endParaRPr lang="pt-BR"/>
          </a:p>
        </p:txBody>
      </p:sp>
      <p:sp>
        <p:nvSpPr>
          <p:cNvPr id="6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9C333-EC63-462F-82EE-D640D551D41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tângulo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tângulo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tângulo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9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A5F53E4-DF06-4D3B-8683-3FE81AD0A482}" type="datetimeFigureOut">
              <a:rPr lang="pt-BR"/>
              <a:pPr>
                <a:defRPr/>
              </a:pPr>
              <a:t>22/11/2013</a:t>
            </a:fld>
            <a:endParaRPr lang="pt-BR"/>
          </a:p>
        </p:txBody>
      </p:sp>
      <p:sp>
        <p:nvSpPr>
          <p:cNvPr id="10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432E3C5E-6555-4216-B9FF-D66DB82ABFA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1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  <a:endParaRPr lang="en-US" smtClean="0"/>
          </a:p>
        </p:txBody>
      </p:sp>
      <p:sp>
        <p:nvSpPr>
          <p:cNvPr id="1027" name="Espaço Reservado para Texto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1EBEEA2-6CEF-4F19-9119-E54C61E4A488}" type="datetimeFigureOut">
              <a:rPr lang="pt-BR"/>
              <a:pPr>
                <a:defRPr/>
              </a:pPr>
              <a:t>22/11/2013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tângulo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B04441B-0E5D-4F3A-9724-4EFA6DD0848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898" r:id="rId2"/>
    <p:sldLayoutId id="2147483903" r:id="rId3"/>
    <p:sldLayoutId id="2147483904" r:id="rId4"/>
    <p:sldLayoutId id="2147483905" r:id="rId5"/>
    <p:sldLayoutId id="2147483899" r:id="rId6"/>
    <p:sldLayoutId id="2147483906" r:id="rId7"/>
    <p:sldLayoutId id="2147483900" r:id="rId8"/>
    <p:sldLayoutId id="2147483907" r:id="rId9"/>
    <p:sldLayoutId id="2147483901" r:id="rId10"/>
    <p:sldLayoutId id="214748390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FEB80A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00ADD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Reavivamento pela Palavra de Deus</a:t>
            </a:r>
            <a:endParaRPr lang="pt-BR" dirty="0" smtClean="0"/>
          </a:p>
        </p:txBody>
      </p:sp>
      <p:sp>
        <p:nvSpPr>
          <p:cNvPr id="6146" name="Subtítulo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pt-BR" sz="4000" dirty="0" err="1" smtClean="0">
                <a:solidFill>
                  <a:schemeClr val="tx1"/>
                </a:solidFill>
              </a:rPr>
              <a:t>Neemias</a:t>
            </a:r>
            <a:r>
              <a:rPr lang="pt-BR" sz="4000" dirty="0" smtClean="0">
                <a:solidFill>
                  <a:schemeClr val="tx1"/>
                </a:solidFill>
              </a:rPr>
              <a:t> 8</a:t>
            </a:r>
            <a:endParaRPr lang="pt-BR" sz="4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Restaurando a Autoridade da Liderança </a:t>
            </a:r>
            <a:r>
              <a:rPr lang="pt-BR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Vocacionada</a:t>
            </a:r>
            <a:endParaRPr lang="pt-BR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171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757738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bg1"/>
                </a:solidFill>
              </a:rPr>
              <a:t>O povo se entristeceu quando pela explicação e leitura da Palavra de Deus, viram que estavam em pecado.</a:t>
            </a:r>
          </a:p>
          <a:p>
            <a:pPr marL="320040" indent="-320040"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bg1"/>
                </a:solidFill>
              </a:rPr>
              <a:t>Esdras e </a:t>
            </a:r>
            <a:r>
              <a:rPr lang="pt-BR" dirty="0" err="1" smtClean="0">
                <a:solidFill>
                  <a:schemeClr val="bg1"/>
                </a:solidFill>
              </a:rPr>
              <a:t>Neemias</a:t>
            </a:r>
            <a:r>
              <a:rPr lang="pt-BR" dirty="0" smtClean="0">
                <a:solidFill>
                  <a:schemeClr val="bg1"/>
                </a:solidFill>
              </a:rPr>
              <a:t> então dizem ao povo que não era para eles se entristecerem, mas sim celebrarem.</a:t>
            </a:r>
          </a:p>
          <a:p>
            <a:pPr marL="320040" indent="-320040" eaLnBrk="1" fontAlgn="auto" hangingPunct="1">
              <a:spcAft>
                <a:spcPts val="0"/>
              </a:spcAft>
              <a:defRPr/>
            </a:pPr>
            <a:r>
              <a:rPr lang="pt-BR" dirty="0" err="1" smtClean="0">
                <a:solidFill>
                  <a:schemeClr val="bg1"/>
                </a:solidFill>
              </a:rPr>
              <a:t>Neemias</a:t>
            </a:r>
            <a:r>
              <a:rPr lang="pt-BR" dirty="0" smtClean="0">
                <a:solidFill>
                  <a:schemeClr val="bg1"/>
                </a:solidFill>
              </a:rPr>
              <a:t> como um bom líder sabia que havia pessoas que não tinha como celebrar devido a sua condição financeira, então ele convida o povo a doar para aqueles que não tinham como festejar.</a:t>
            </a:r>
            <a:endParaRPr lang="pt-BR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Restaurando a Autoridade da Liderança </a:t>
            </a:r>
            <a:r>
              <a:rPr lang="pt-BR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Vocacionada</a:t>
            </a:r>
            <a:endParaRPr lang="pt-BR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9459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640960" cy="4997152"/>
          </a:xfrm>
        </p:spPr>
        <p:txBody>
          <a:bodyPr/>
          <a:lstStyle/>
          <a:p>
            <a:pPr marL="514350" indent="-514350" eaLnBrk="1" hangingPunct="1"/>
            <a:r>
              <a:rPr lang="pt-BR" sz="2700" dirty="0" smtClean="0">
                <a:solidFill>
                  <a:schemeClr val="bg1"/>
                </a:solidFill>
              </a:rPr>
              <a:t>A tristeza se torna em alegria e há grande festa em Jerusalém.</a:t>
            </a:r>
          </a:p>
          <a:p>
            <a:pPr marL="514350" indent="-514350" eaLnBrk="1" hangingPunct="1"/>
            <a:r>
              <a:rPr lang="pt-BR" sz="2700" dirty="0" smtClean="0">
                <a:solidFill>
                  <a:schemeClr val="bg1"/>
                </a:solidFill>
              </a:rPr>
              <a:t>E toda aquela </a:t>
            </a:r>
            <a:r>
              <a:rPr lang="pt-BR" sz="2700" dirty="0" smtClean="0">
                <a:solidFill>
                  <a:schemeClr val="bg1"/>
                </a:solidFill>
              </a:rPr>
              <a:t>alegria era </a:t>
            </a:r>
            <a:r>
              <a:rPr lang="pt-BR" sz="2700" dirty="0" smtClean="0">
                <a:solidFill>
                  <a:schemeClr val="bg1"/>
                </a:solidFill>
              </a:rPr>
              <a:t>resultado do avivamento genuíno provocado </a:t>
            </a:r>
            <a:r>
              <a:rPr lang="pt-BR" sz="2700" dirty="0" smtClean="0">
                <a:solidFill>
                  <a:schemeClr val="bg1"/>
                </a:solidFill>
              </a:rPr>
              <a:t>pela exposição </a:t>
            </a:r>
            <a:r>
              <a:rPr lang="pt-BR" sz="2700" dirty="0" smtClean="0">
                <a:solidFill>
                  <a:schemeClr val="bg1"/>
                </a:solidFill>
              </a:rPr>
              <a:t>da Palavra de Deus. </a:t>
            </a:r>
            <a:endParaRPr lang="pt-BR" sz="2700" dirty="0" smtClean="0">
              <a:solidFill>
                <a:schemeClr val="bg1"/>
              </a:solidFill>
            </a:endParaRPr>
          </a:p>
          <a:p>
            <a:pPr marL="514350" indent="-514350" eaLnBrk="1" hangingPunct="1"/>
            <a:r>
              <a:rPr lang="pt-BR" sz="2700" dirty="0" smtClean="0">
                <a:solidFill>
                  <a:schemeClr val="bg1"/>
                </a:solidFill>
              </a:rPr>
              <a:t>Na </a:t>
            </a:r>
            <a:r>
              <a:rPr lang="pt-BR" sz="2700" dirty="0" smtClean="0">
                <a:solidFill>
                  <a:schemeClr val="bg1"/>
                </a:solidFill>
              </a:rPr>
              <a:t>realidade, era </a:t>
            </a:r>
            <a:r>
              <a:rPr lang="pt-BR" sz="2700" dirty="0" smtClean="0">
                <a:solidFill>
                  <a:schemeClr val="bg1"/>
                </a:solidFill>
              </a:rPr>
              <a:t>alegria vinda </a:t>
            </a:r>
            <a:r>
              <a:rPr lang="pt-BR" sz="2700" dirty="0" smtClean="0">
                <a:solidFill>
                  <a:schemeClr val="bg1"/>
                </a:solidFill>
              </a:rPr>
              <a:t>de cima do céu, da parte de Deus. </a:t>
            </a:r>
            <a:endParaRPr lang="pt-BR" sz="2700" dirty="0" smtClean="0">
              <a:solidFill>
                <a:schemeClr val="bg1"/>
              </a:solidFill>
            </a:endParaRPr>
          </a:p>
          <a:p>
            <a:pPr marL="514350" indent="-514350" eaLnBrk="1" hangingPunct="1"/>
            <a:r>
              <a:rPr lang="pt-BR" sz="2700" dirty="0" smtClean="0">
                <a:solidFill>
                  <a:schemeClr val="bg1"/>
                </a:solidFill>
              </a:rPr>
              <a:t>Era </a:t>
            </a:r>
            <a:r>
              <a:rPr lang="pt-BR" sz="2700" dirty="0" smtClean="0">
                <a:solidFill>
                  <a:schemeClr val="bg1"/>
                </a:solidFill>
              </a:rPr>
              <a:t>“</a:t>
            </a:r>
            <a:r>
              <a:rPr lang="pt-BR" sz="27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 alegria do Senhor</a:t>
            </a:r>
            <a:r>
              <a:rPr lang="pt-BR" sz="2700" dirty="0" smtClean="0">
                <a:solidFill>
                  <a:schemeClr val="bg1"/>
                </a:solidFill>
              </a:rPr>
              <a:t>” (v. 10</a:t>
            </a:r>
            <a:r>
              <a:rPr lang="pt-BR" sz="2700" dirty="0" smtClean="0">
                <a:solidFill>
                  <a:schemeClr val="bg1"/>
                </a:solidFill>
              </a:rPr>
              <a:t>).</a:t>
            </a:r>
          </a:p>
          <a:p>
            <a:pPr marL="514350" indent="-514350" eaLnBrk="1" hangingPunct="1"/>
            <a:r>
              <a:rPr lang="pt-BR" sz="2700" dirty="0" smtClean="0">
                <a:solidFill>
                  <a:schemeClr val="bg1"/>
                </a:solidFill>
              </a:rPr>
              <a:t>O povo experimentou a alegria porque mais uma vez o Senhor se tornou o centro de sua vida, e isto se deveu principalmente à atuação de uma liderança espiritual </a:t>
            </a:r>
            <a:r>
              <a:rPr lang="pt-BR" sz="2700" dirty="0" err="1" smtClean="0">
                <a:solidFill>
                  <a:schemeClr val="bg1"/>
                </a:solidFill>
              </a:rPr>
              <a:t>vocacionada</a:t>
            </a:r>
            <a:r>
              <a:rPr lang="pt-BR" sz="2700" dirty="0" smtClean="0">
                <a:solidFill>
                  <a:schemeClr val="bg1"/>
                </a:solidFill>
              </a:rPr>
              <a:t> por Deus</a:t>
            </a:r>
            <a:r>
              <a:rPr lang="pt-BR" sz="2700" dirty="0" smtClean="0">
                <a:solidFill>
                  <a:schemeClr val="bg1"/>
                </a:solidFill>
              </a:rPr>
              <a:t>.</a:t>
            </a:r>
            <a:endParaRPr lang="pt-BR" sz="27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Reavivando a Identidade das Pessoas</a:t>
            </a:r>
            <a:endParaRPr lang="pt-BR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048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514655" cy="5069160"/>
          </a:xfrm>
        </p:spPr>
        <p:txBody>
          <a:bodyPr/>
          <a:lstStyle/>
          <a:p>
            <a:pPr marL="514350" indent="-514350" eaLnBrk="1" hangingPunct="1"/>
            <a:r>
              <a:rPr lang="pt-BR" sz="2800" dirty="0" smtClean="0">
                <a:solidFill>
                  <a:schemeClr val="bg1"/>
                </a:solidFill>
              </a:rPr>
              <a:t>Foi uma semana de celebrações, uma semana de Bíblia, uma semana de “</a:t>
            </a:r>
            <a:r>
              <a:rPr lang="pt-BR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mui grande alegria, terminando com uma assembleia solene e espiritual</a:t>
            </a:r>
            <a:r>
              <a:rPr lang="pt-BR" sz="2800" dirty="0" smtClean="0">
                <a:solidFill>
                  <a:schemeClr val="bg1"/>
                </a:solidFill>
              </a:rPr>
              <a:t>” (vv. 17)</a:t>
            </a:r>
          </a:p>
          <a:p>
            <a:pPr marL="514350" indent="-514350" eaLnBrk="1" hangingPunct="1"/>
            <a:r>
              <a:rPr lang="pt-BR" sz="2800" dirty="0" smtClean="0">
                <a:solidFill>
                  <a:schemeClr val="bg1"/>
                </a:solidFill>
              </a:rPr>
              <a:t>Não basta o povo de Deus ter uma bela estrutura organizacional, se não tiver vida espiritual!</a:t>
            </a:r>
          </a:p>
          <a:p>
            <a:pPr marL="514350" indent="-514350" eaLnBrk="1" hangingPunct="1"/>
            <a:r>
              <a:rPr lang="pt-BR" sz="2800" dirty="0" smtClean="0">
                <a:solidFill>
                  <a:schemeClr val="bg1"/>
                </a:solidFill>
              </a:rPr>
              <a:t>Por isso, por meio da Palavra, o Espírito Santo renovou as forças espirituais do povo de Judá. </a:t>
            </a:r>
          </a:p>
          <a:p>
            <a:pPr marL="514350" indent="-514350" eaLnBrk="1" hangingPunct="1"/>
            <a:r>
              <a:rPr lang="pt-BR" sz="2800" dirty="0" smtClean="0">
                <a:solidFill>
                  <a:schemeClr val="bg1"/>
                </a:solidFill>
              </a:rPr>
              <a:t>A Bíblia foi exposta e o povo respondeu praticando-a. </a:t>
            </a:r>
          </a:p>
          <a:p>
            <a:pPr marL="514350" indent="-514350" eaLnBrk="1" hangingPunct="1"/>
            <a:r>
              <a:rPr lang="pt-BR" sz="2800" dirty="0" smtClean="0">
                <a:solidFill>
                  <a:schemeClr val="bg1"/>
                </a:solidFill>
              </a:rPr>
              <a:t>As Escrituras causaram grande impacto na vida do povo.</a:t>
            </a:r>
            <a:endParaRPr lang="pt-BR" sz="2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Lições para nós hoje</a:t>
            </a:r>
            <a:endParaRPr lang="pt-BR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1507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514655" cy="4997152"/>
          </a:xfrm>
        </p:spPr>
        <p:txBody>
          <a:bodyPr/>
          <a:lstStyle/>
          <a:p>
            <a:pPr marL="514350" indent="-514350" eaLnBrk="1" hangingPunct="1"/>
            <a:r>
              <a:rPr lang="pt-BR" sz="2600" dirty="0" smtClean="0">
                <a:solidFill>
                  <a:schemeClr val="bg1"/>
                </a:solidFill>
              </a:rPr>
              <a:t>O reavivamento não é um evento que </a:t>
            </a:r>
            <a:r>
              <a:rPr lang="pt-BR" sz="2600" dirty="0" smtClean="0">
                <a:solidFill>
                  <a:schemeClr val="bg1"/>
                </a:solidFill>
              </a:rPr>
              <a:t>acontece uma </a:t>
            </a:r>
            <a:r>
              <a:rPr lang="pt-BR" sz="2600" dirty="0" smtClean="0">
                <a:solidFill>
                  <a:schemeClr val="bg1"/>
                </a:solidFill>
              </a:rPr>
              <a:t>só vez, mas é uma decisão constante e consciente.</a:t>
            </a:r>
          </a:p>
          <a:p>
            <a:pPr marL="514350" indent="-514350" eaLnBrk="1" hangingPunct="1"/>
            <a:r>
              <a:rPr lang="pt-BR" sz="2600" dirty="0" smtClean="0">
                <a:solidFill>
                  <a:schemeClr val="bg1"/>
                </a:solidFill>
              </a:rPr>
              <a:t>O </a:t>
            </a:r>
            <a:r>
              <a:rPr lang="pt-BR" sz="2600" dirty="0" smtClean="0">
                <a:solidFill>
                  <a:schemeClr val="bg1"/>
                </a:solidFill>
              </a:rPr>
              <a:t>reavivamento deve estar baseado nas Escrituras</a:t>
            </a:r>
            <a:r>
              <a:rPr lang="pt-BR" sz="2600" dirty="0" smtClean="0">
                <a:solidFill>
                  <a:schemeClr val="bg1"/>
                </a:solidFill>
              </a:rPr>
              <a:t>, e </a:t>
            </a:r>
            <a:r>
              <a:rPr lang="pt-BR" sz="2600" dirty="0" smtClean="0">
                <a:solidFill>
                  <a:schemeClr val="bg1"/>
                </a:solidFill>
              </a:rPr>
              <a:t>não em emoções e música de fundo </a:t>
            </a:r>
            <a:r>
              <a:rPr lang="pt-BR" sz="2600" dirty="0" smtClean="0">
                <a:solidFill>
                  <a:schemeClr val="bg1"/>
                </a:solidFill>
              </a:rPr>
              <a:t>adequada ou </a:t>
            </a:r>
            <a:r>
              <a:rPr lang="pt-BR" sz="2600" dirty="0" smtClean="0">
                <a:solidFill>
                  <a:schemeClr val="bg1"/>
                </a:solidFill>
              </a:rPr>
              <a:t>dinâmica de grupo.</a:t>
            </a:r>
          </a:p>
          <a:p>
            <a:pPr marL="514350" indent="-514350" eaLnBrk="1" hangingPunct="1"/>
            <a:r>
              <a:rPr lang="pt-BR" sz="2600" dirty="0" smtClean="0">
                <a:solidFill>
                  <a:schemeClr val="bg1"/>
                </a:solidFill>
              </a:rPr>
              <a:t>O </a:t>
            </a:r>
            <a:r>
              <a:rPr lang="pt-BR" sz="2600" dirty="0" smtClean="0">
                <a:solidFill>
                  <a:schemeClr val="bg1"/>
                </a:solidFill>
              </a:rPr>
              <a:t>reavivamento entre o povo de Deus </a:t>
            </a:r>
            <a:r>
              <a:rPr lang="pt-BR" sz="2600" dirty="0" smtClean="0">
                <a:solidFill>
                  <a:schemeClr val="bg1"/>
                </a:solidFill>
              </a:rPr>
              <a:t>envolve uma </a:t>
            </a:r>
            <a:r>
              <a:rPr lang="pt-BR" sz="2600" dirty="0" smtClean="0">
                <a:solidFill>
                  <a:schemeClr val="bg1"/>
                </a:solidFill>
              </a:rPr>
              <a:t>comunidade: homens e mulheres, jovens e velhos</a:t>
            </a:r>
            <a:r>
              <a:rPr lang="pt-BR" sz="2600" dirty="0" smtClean="0">
                <a:solidFill>
                  <a:schemeClr val="bg1"/>
                </a:solidFill>
              </a:rPr>
              <a:t>, ricos </a:t>
            </a:r>
            <a:r>
              <a:rPr lang="pt-BR" sz="2600" dirty="0" smtClean="0">
                <a:solidFill>
                  <a:schemeClr val="bg1"/>
                </a:solidFill>
              </a:rPr>
              <a:t>e pobres – todos se uniram para ouvir a Palavra – </a:t>
            </a:r>
            <a:r>
              <a:rPr lang="pt-BR" sz="2600" dirty="0" smtClean="0">
                <a:solidFill>
                  <a:schemeClr val="bg1"/>
                </a:solidFill>
              </a:rPr>
              <a:t>e responderam </a:t>
            </a:r>
            <a:r>
              <a:rPr lang="pt-BR" sz="2600" dirty="0" smtClean="0">
                <a:solidFill>
                  <a:schemeClr val="bg1"/>
                </a:solidFill>
              </a:rPr>
              <a:t>como </a:t>
            </a:r>
            <a:r>
              <a:rPr lang="pt-BR" sz="2600" dirty="0" smtClean="0">
                <a:solidFill>
                  <a:schemeClr val="bg1"/>
                </a:solidFill>
              </a:rPr>
              <a:t>comunidade</a:t>
            </a:r>
            <a:endParaRPr lang="pt-BR" sz="2600" dirty="0" smtClean="0">
              <a:solidFill>
                <a:schemeClr val="bg1"/>
              </a:solidFill>
            </a:endParaRPr>
          </a:p>
          <a:p>
            <a:pPr marL="514350" indent="-514350" eaLnBrk="1" hangingPunct="1"/>
            <a:r>
              <a:rPr lang="pt-BR" sz="2600" dirty="0" smtClean="0">
                <a:solidFill>
                  <a:schemeClr val="bg1"/>
                </a:solidFill>
              </a:rPr>
              <a:t>O reavivamento não está focado apenas </a:t>
            </a:r>
            <a:r>
              <a:rPr lang="pt-BR" sz="2600" dirty="0" smtClean="0">
                <a:solidFill>
                  <a:schemeClr val="bg1"/>
                </a:solidFill>
              </a:rPr>
              <a:t>no líder</a:t>
            </a:r>
            <a:r>
              <a:rPr lang="pt-BR" sz="2600" dirty="0" smtClean="0">
                <a:solidFill>
                  <a:schemeClr val="bg1"/>
                </a:solidFill>
              </a:rPr>
              <a:t>.</a:t>
            </a:r>
          </a:p>
          <a:p>
            <a:pPr marL="514350" indent="-514350" eaLnBrk="1" hangingPunct="1"/>
            <a:r>
              <a:rPr lang="pt-BR" sz="2600" dirty="0" smtClean="0">
                <a:solidFill>
                  <a:schemeClr val="bg1"/>
                </a:solidFill>
              </a:rPr>
              <a:t>O </a:t>
            </a:r>
            <a:r>
              <a:rPr lang="pt-BR" sz="2600" dirty="0" smtClean="0">
                <a:solidFill>
                  <a:schemeClr val="bg1"/>
                </a:solidFill>
              </a:rPr>
              <a:t>reavivamento tem uma visão ampla e </a:t>
            </a:r>
            <a:r>
              <a:rPr lang="pt-BR" sz="2600" dirty="0" smtClean="0">
                <a:solidFill>
                  <a:schemeClr val="bg1"/>
                </a:solidFill>
              </a:rPr>
              <a:t>evita distrações </a:t>
            </a:r>
            <a:r>
              <a:rPr lang="pt-BR" sz="2600" dirty="0" smtClean="0">
                <a:solidFill>
                  <a:schemeClr val="bg1"/>
                </a:solidFill>
              </a:rPr>
              <a:t>externas.</a:t>
            </a:r>
            <a:endParaRPr lang="pt-BR" sz="2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Conclusão</a:t>
            </a:r>
            <a:endParaRPr lang="pt-BR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2531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712968" cy="4925144"/>
          </a:xfrm>
        </p:spPr>
        <p:txBody>
          <a:bodyPr/>
          <a:lstStyle/>
          <a:p>
            <a:pPr marL="514350" indent="-514350" eaLnBrk="1" hangingPunct="1"/>
            <a:r>
              <a:rPr lang="pt-BR" sz="2450" dirty="0" smtClean="0">
                <a:solidFill>
                  <a:schemeClr val="bg1"/>
                </a:solidFill>
              </a:rPr>
              <a:t>Você sente necessidade dessa renovação </a:t>
            </a:r>
            <a:r>
              <a:rPr lang="pt-BR" sz="2450" dirty="0" smtClean="0">
                <a:solidFill>
                  <a:schemeClr val="bg1"/>
                </a:solidFill>
              </a:rPr>
              <a:t>pessoal em </a:t>
            </a:r>
            <a:r>
              <a:rPr lang="pt-BR" sz="2450" dirty="0" smtClean="0">
                <a:solidFill>
                  <a:schemeClr val="bg1"/>
                </a:solidFill>
              </a:rPr>
              <a:t>sua vida espiritual? </a:t>
            </a:r>
            <a:endParaRPr lang="pt-BR" sz="2450" dirty="0" smtClean="0">
              <a:solidFill>
                <a:schemeClr val="bg1"/>
              </a:solidFill>
            </a:endParaRPr>
          </a:p>
          <a:p>
            <a:pPr marL="514350" indent="-514350" eaLnBrk="1" hangingPunct="1"/>
            <a:r>
              <a:rPr lang="pt-BR" sz="2450" dirty="0" smtClean="0">
                <a:solidFill>
                  <a:schemeClr val="bg1"/>
                </a:solidFill>
              </a:rPr>
              <a:t>O </a:t>
            </a:r>
            <a:r>
              <a:rPr lang="pt-BR" sz="2450" dirty="0" smtClean="0">
                <a:solidFill>
                  <a:schemeClr val="bg1"/>
                </a:solidFill>
              </a:rPr>
              <a:t>seu tempo dedicado às </a:t>
            </a:r>
            <a:r>
              <a:rPr lang="pt-BR" sz="2450" dirty="0" smtClean="0">
                <a:solidFill>
                  <a:schemeClr val="bg1"/>
                </a:solidFill>
              </a:rPr>
              <a:t>Escrituras e </a:t>
            </a:r>
            <a:r>
              <a:rPr lang="pt-BR" sz="2450" dirty="0" smtClean="0">
                <a:solidFill>
                  <a:schemeClr val="bg1"/>
                </a:solidFill>
              </a:rPr>
              <a:t>à oração anda limitado pelos muitos </a:t>
            </a:r>
            <a:r>
              <a:rPr lang="pt-BR" sz="2450" dirty="0" smtClean="0">
                <a:solidFill>
                  <a:schemeClr val="bg1"/>
                </a:solidFill>
              </a:rPr>
              <a:t>compromissos (</a:t>
            </a:r>
            <a:r>
              <a:rPr lang="pt-BR" sz="2450" dirty="0" smtClean="0">
                <a:solidFill>
                  <a:schemeClr val="bg1"/>
                </a:solidFill>
              </a:rPr>
              <a:t>por bons que sejam) e agenda cheia</a:t>
            </a:r>
            <a:r>
              <a:rPr lang="pt-BR" sz="2450" dirty="0" smtClean="0">
                <a:solidFill>
                  <a:schemeClr val="bg1"/>
                </a:solidFill>
              </a:rPr>
              <a:t>?</a:t>
            </a:r>
          </a:p>
          <a:p>
            <a:pPr marL="514350" indent="-514350" eaLnBrk="1" hangingPunct="1"/>
            <a:r>
              <a:rPr lang="pt-BR" sz="2450" dirty="0" smtClean="0">
                <a:solidFill>
                  <a:schemeClr val="bg1"/>
                </a:solidFill>
              </a:rPr>
              <a:t>É tempo de a Igreja reunir-se sob a Palavra de </a:t>
            </a:r>
            <a:r>
              <a:rPr lang="pt-BR" sz="2450" dirty="0" smtClean="0">
                <a:solidFill>
                  <a:schemeClr val="bg1"/>
                </a:solidFill>
              </a:rPr>
              <a:t>Deus para </a:t>
            </a:r>
            <a:r>
              <a:rPr lang="pt-BR" sz="2450" dirty="0" smtClean="0">
                <a:solidFill>
                  <a:schemeClr val="bg1"/>
                </a:solidFill>
              </a:rPr>
              <a:t>renovar sua aliança com o Senhor. </a:t>
            </a:r>
            <a:endParaRPr lang="pt-BR" sz="2450" dirty="0" smtClean="0">
              <a:solidFill>
                <a:schemeClr val="bg1"/>
              </a:solidFill>
            </a:endParaRPr>
          </a:p>
          <a:p>
            <a:pPr marL="514350" indent="-514350" eaLnBrk="1" hangingPunct="1"/>
            <a:r>
              <a:rPr lang="pt-BR" sz="2450" dirty="0" smtClean="0">
                <a:solidFill>
                  <a:schemeClr val="bg1"/>
                </a:solidFill>
              </a:rPr>
              <a:t>Precisamos </a:t>
            </a:r>
            <a:r>
              <a:rPr lang="pt-BR" sz="2450" dirty="0" smtClean="0">
                <a:solidFill>
                  <a:schemeClr val="bg1"/>
                </a:solidFill>
              </a:rPr>
              <a:t>ter esse senso da glória de Deus em nossos cultos, </a:t>
            </a:r>
            <a:r>
              <a:rPr lang="pt-BR" sz="2450" dirty="0" smtClean="0">
                <a:solidFill>
                  <a:schemeClr val="bg1"/>
                </a:solidFill>
              </a:rPr>
              <a:t>com arrependimento</a:t>
            </a:r>
            <a:r>
              <a:rPr lang="pt-BR" sz="2450" dirty="0" smtClean="0">
                <a:solidFill>
                  <a:schemeClr val="bg1"/>
                </a:solidFill>
              </a:rPr>
              <a:t>, confissão, adoração e percepção </a:t>
            </a:r>
            <a:r>
              <a:rPr lang="pt-BR" sz="2450" dirty="0" smtClean="0">
                <a:solidFill>
                  <a:schemeClr val="bg1"/>
                </a:solidFill>
              </a:rPr>
              <a:t>clara de </a:t>
            </a:r>
            <a:r>
              <a:rPr lang="pt-BR" sz="2450" dirty="0" smtClean="0">
                <a:solidFill>
                  <a:schemeClr val="bg1"/>
                </a:solidFill>
              </a:rPr>
              <a:t>quem é Deus e o que ele faz. </a:t>
            </a:r>
            <a:endParaRPr lang="pt-BR" sz="2450" dirty="0" smtClean="0">
              <a:solidFill>
                <a:schemeClr val="bg1"/>
              </a:solidFill>
            </a:endParaRPr>
          </a:p>
          <a:p>
            <a:pPr marL="514350" indent="-514350" eaLnBrk="1" hangingPunct="1"/>
            <a:r>
              <a:rPr lang="pt-BR" sz="2450" dirty="0" smtClean="0">
                <a:solidFill>
                  <a:schemeClr val="bg1"/>
                </a:solidFill>
              </a:rPr>
              <a:t>Precisamos </a:t>
            </a:r>
            <a:r>
              <a:rPr lang="pt-BR" sz="2450" dirty="0" smtClean="0">
                <a:solidFill>
                  <a:schemeClr val="bg1"/>
                </a:solidFill>
              </a:rPr>
              <a:t>olhar para </a:t>
            </a:r>
            <a:r>
              <a:rPr lang="pt-BR" sz="2450" dirty="0" smtClean="0">
                <a:solidFill>
                  <a:schemeClr val="bg1"/>
                </a:solidFill>
              </a:rPr>
              <a:t>o passado </a:t>
            </a:r>
            <a:r>
              <a:rPr lang="pt-BR" sz="2450" dirty="0" smtClean="0">
                <a:solidFill>
                  <a:schemeClr val="bg1"/>
                </a:solidFill>
              </a:rPr>
              <a:t>e ver as lições da história, pois o mesmo </a:t>
            </a:r>
            <a:r>
              <a:rPr lang="pt-BR" sz="2450" dirty="0" smtClean="0">
                <a:solidFill>
                  <a:schemeClr val="bg1"/>
                </a:solidFill>
              </a:rPr>
              <a:t>Deus fez</a:t>
            </a:r>
            <a:r>
              <a:rPr lang="pt-BR" sz="2450" dirty="0" smtClean="0">
                <a:solidFill>
                  <a:schemeClr val="bg1"/>
                </a:solidFill>
              </a:rPr>
              <a:t>, faz e fará maravilhas na vida do seu povo.</a:t>
            </a:r>
            <a:endParaRPr lang="pt-BR" sz="245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Texto Básico</a:t>
            </a:r>
          </a:p>
        </p:txBody>
      </p:sp>
      <p:sp>
        <p:nvSpPr>
          <p:cNvPr id="7171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pt-BR" dirty="0" smtClean="0">
                <a:solidFill>
                  <a:schemeClr val="bg1"/>
                </a:solidFill>
              </a:rPr>
              <a:t>“</a:t>
            </a:r>
            <a:r>
              <a:rPr lang="pt-B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Esdras abriu o livro à vista de todo o povo</a:t>
            </a:r>
            <a:r>
              <a:rPr lang="pt-B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 porque </a:t>
            </a:r>
            <a:r>
              <a:rPr lang="pt-B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estava acima dele; abrindo-o ele, todo o </a:t>
            </a:r>
            <a:r>
              <a:rPr lang="pt-B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povo se </a:t>
            </a:r>
            <a:r>
              <a:rPr lang="pt-B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pôs em </a:t>
            </a:r>
            <a:r>
              <a:rPr lang="pt-B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pé.</a:t>
            </a:r>
            <a:r>
              <a:rPr lang="pt-BR" dirty="0" smtClean="0">
                <a:solidFill>
                  <a:schemeClr val="bg1"/>
                </a:solidFill>
              </a:rPr>
              <a:t>” (</a:t>
            </a:r>
            <a:r>
              <a:rPr lang="pt-BR" dirty="0" err="1" smtClean="0">
                <a:solidFill>
                  <a:schemeClr val="bg1"/>
                </a:solidFill>
              </a:rPr>
              <a:t>Neemias</a:t>
            </a:r>
            <a:r>
              <a:rPr lang="pt-BR" dirty="0" smtClean="0">
                <a:solidFill>
                  <a:schemeClr val="bg1"/>
                </a:solidFill>
              </a:rPr>
              <a:t> 8:5</a:t>
            </a:r>
            <a:r>
              <a:rPr lang="pt-BR" dirty="0" smtClean="0">
                <a:solidFill>
                  <a:schemeClr val="bg1"/>
                </a:solidFill>
              </a:rPr>
              <a:t>)</a:t>
            </a:r>
            <a:endParaRPr lang="pt-BR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Introdução</a:t>
            </a:r>
          </a:p>
        </p:txBody>
      </p:sp>
      <p:sp>
        <p:nvSpPr>
          <p:cNvPr id="11267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57188" y="1600200"/>
            <a:ext cx="8408987" cy="4900613"/>
          </a:xfrm>
        </p:spPr>
        <p:txBody>
          <a:bodyPr/>
          <a:lstStyle/>
          <a:p>
            <a:pPr eaLnBrk="1" hangingPunct="1">
              <a:defRPr/>
            </a:pPr>
            <a:r>
              <a:rPr lang="pt-BR" sz="2700" dirty="0" smtClean="0">
                <a:solidFill>
                  <a:schemeClr val="bg1"/>
                </a:solidFill>
              </a:rPr>
              <a:t>As necessidades materiais do povo de Jerusalém estavam supridas, os muros e portas já estavam edificados.</a:t>
            </a:r>
          </a:p>
          <a:p>
            <a:pPr eaLnBrk="1" hangingPunct="1">
              <a:defRPr/>
            </a:pPr>
            <a:r>
              <a:rPr lang="pt-BR" sz="2700" dirty="0" smtClean="0">
                <a:solidFill>
                  <a:schemeClr val="bg1"/>
                </a:solidFill>
              </a:rPr>
              <a:t>Agora era hora de se concentrar nas necessidades espirituais deste povo.</a:t>
            </a:r>
          </a:p>
          <a:p>
            <a:pPr eaLnBrk="1" hangingPunct="1">
              <a:defRPr/>
            </a:pPr>
            <a:r>
              <a:rPr lang="pt-BR" sz="2700" dirty="0" smtClean="0">
                <a:solidFill>
                  <a:schemeClr val="bg1"/>
                </a:solidFill>
              </a:rPr>
              <a:t>Esdras foi chamado para fazer a reforma mais importante: o reavivamento espiritual.</a:t>
            </a:r>
          </a:p>
          <a:p>
            <a:pPr eaLnBrk="1" hangingPunct="1">
              <a:buNone/>
              <a:defRPr/>
            </a:pPr>
            <a:endParaRPr lang="pt-BR" sz="27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>
          <a:xfrm>
            <a:off x="395536" y="228600"/>
            <a:ext cx="8370639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Resgatando a Autoridade das Escrituras</a:t>
            </a:r>
            <a:endParaRPr lang="pt-BR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2291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28625" y="1600200"/>
            <a:ext cx="8337550" cy="4495800"/>
          </a:xfrm>
        </p:spPr>
        <p:txBody>
          <a:bodyPr/>
          <a:lstStyle/>
          <a:p>
            <a:pPr eaLnBrk="1" hangingPunct="1">
              <a:defRPr/>
            </a:pPr>
            <a:r>
              <a:rPr lang="pt-BR" dirty="0" smtClean="0">
                <a:solidFill>
                  <a:schemeClr val="bg1"/>
                </a:solidFill>
                <a:latin typeface="Calibri" pitchFamily="34" charset="0"/>
              </a:rPr>
              <a:t>“</a:t>
            </a:r>
            <a:r>
              <a:rPr lang="pt-B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Era o primeiro dia do sétimo mês</a:t>
            </a:r>
            <a:r>
              <a:rPr lang="pt-BR" dirty="0" smtClean="0">
                <a:solidFill>
                  <a:schemeClr val="bg1"/>
                </a:solidFill>
                <a:latin typeface="Calibri" pitchFamily="34" charset="0"/>
              </a:rPr>
              <a:t>” (v. 2), o </a:t>
            </a:r>
            <a:r>
              <a:rPr lang="pt-BR" dirty="0" smtClean="0">
                <a:solidFill>
                  <a:schemeClr val="bg1"/>
                </a:solidFill>
                <a:latin typeface="Calibri" pitchFamily="34" charset="0"/>
              </a:rPr>
              <a:t>equivalente judaico </a:t>
            </a:r>
            <a:r>
              <a:rPr lang="pt-BR" dirty="0" smtClean="0">
                <a:solidFill>
                  <a:schemeClr val="bg1"/>
                </a:solidFill>
                <a:latin typeface="Calibri" pitchFamily="34" charset="0"/>
              </a:rPr>
              <a:t>ao Ano Novo</a:t>
            </a:r>
            <a:r>
              <a:rPr lang="pt-BR" dirty="0" smtClean="0">
                <a:solidFill>
                  <a:schemeClr val="bg1"/>
                </a:solidFill>
                <a:latin typeface="Calibri" pitchFamily="34" charset="0"/>
              </a:rPr>
              <a:t>.</a:t>
            </a:r>
            <a:endParaRPr lang="pt-BR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eaLnBrk="1" hangingPunct="1">
              <a:defRPr/>
            </a:pPr>
            <a:r>
              <a:rPr lang="pt-BR" dirty="0" smtClean="0">
                <a:solidFill>
                  <a:schemeClr val="bg1"/>
                </a:solidFill>
                <a:latin typeface="Calibri" pitchFamily="34" charset="0"/>
              </a:rPr>
              <a:t>Este mês equivale ao nosso mês de Setembro, neste mês os judeus comemoram as seguintes festas:</a:t>
            </a:r>
          </a:p>
          <a:p>
            <a:pPr eaLnBrk="1" hangingPunct="1">
              <a:defRPr/>
            </a:pPr>
            <a:endParaRPr lang="pt-BR" dirty="0" smtClean="0">
              <a:solidFill>
                <a:schemeClr val="bg1"/>
              </a:solidFill>
              <a:latin typeface="Calibri" pitchFamily="34" charset="0"/>
            </a:endParaRPr>
          </a:p>
          <a:p>
            <a:pPr eaLnBrk="1" hangingPunct="1">
              <a:defRPr/>
            </a:pPr>
            <a:endParaRPr lang="pt-BR" dirty="0" smtClean="0">
              <a:solidFill>
                <a:schemeClr val="bg1"/>
              </a:solidFill>
              <a:latin typeface="Calibri" pitchFamily="34" charset="0"/>
            </a:endParaRPr>
          </a:p>
          <a:p>
            <a:pPr eaLnBrk="1" hangingPunct="1">
              <a:defRPr/>
            </a:pPr>
            <a:endParaRPr lang="pt-BR" dirty="0" smtClean="0">
              <a:solidFill>
                <a:schemeClr val="bg1"/>
              </a:solidFill>
              <a:latin typeface="Calibri" pitchFamily="34" charset="0"/>
            </a:endParaRPr>
          </a:p>
          <a:p>
            <a:pPr eaLnBrk="1" hangingPunct="1">
              <a:defRPr/>
            </a:pPr>
            <a:endParaRPr lang="pt-BR" dirty="0" smtClean="0">
              <a:solidFill>
                <a:schemeClr val="bg1"/>
              </a:solidFill>
              <a:latin typeface="Calibri" pitchFamily="34" charset="0"/>
            </a:endParaRPr>
          </a:p>
          <a:p>
            <a:pPr eaLnBrk="1" hangingPunct="1">
              <a:defRPr/>
            </a:pPr>
            <a:r>
              <a:rPr lang="pt-BR" dirty="0" smtClean="0">
                <a:solidFill>
                  <a:schemeClr val="bg1"/>
                </a:solidFill>
                <a:latin typeface="Calibri" pitchFamily="34" charset="0"/>
              </a:rPr>
              <a:t>Era a ocasião perfeita para </a:t>
            </a:r>
            <a:r>
              <a:rPr lang="pt-BR" dirty="0" smtClean="0">
                <a:solidFill>
                  <a:schemeClr val="bg1"/>
                </a:solidFill>
                <a:latin typeface="Calibri" pitchFamily="34" charset="0"/>
              </a:rPr>
              <a:t>a nação </a:t>
            </a:r>
            <a:r>
              <a:rPr lang="pt-BR" dirty="0" smtClean="0">
                <a:solidFill>
                  <a:schemeClr val="bg1"/>
                </a:solidFill>
                <a:latin typeface="Calibri" pitchFamily="34" charset="0"/>
              </a:rPr>
              <a:t>colocar a sua vida espiritual em ordem diante </a:t>
            </a:r>
            <a:r>
              <a:rPr lang="pt-BR" dirty="0" smtClean="0">
                <a:solidFill>
                  <a:schemeClr val="bg1"/>
                </a:solidFill>
                <a:latin typeface="Calibri" pitchFamily="34" charset="0"/>
              </a:rPr>
              <a:t>do Senhor</a:t>
            </a:r>
            <a:r>
              <a:rPr lang="pt-BR" dirty="0" smtClean="0">
                <a:solidFill>
                  <a:schemeClr val="bg1"/>
                </a:solidFill>
                <a:latin typeface="Calibri" pitchFamily="34" charset="0"/>
              </a:rPr>
              <a:t>.</a:t>
            </a:r>
            <a:endParaRPr lang="pt-BR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755576" y="3645024"/>
          <a:ext cx="7488832" cy="1872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/>
                <a:gridCol w="3744416"/>
              </a:tblGrid>
              <a:tr h="468052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Dia do</a:t>
                      </a:r>
                      <a:r>
                        <a:rPr lang="pt-BR" sz="2400" baseline="0" dirty="0" smtClean="0"/>
                        <a:t> Mês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Festa</a:t>
                      </a:r>
                      <a:endParaRPr lang="pt-BR" sz="2400" dirty="0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1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Festa</a:t>
                      </a:r>
                      <a:r>
                        <a:rPr lang="pt-BR" sz="2400" baseline="0" dirty="0" smtClean="0"/>
                        <a:t> das Trombetas</a:t>
                      </a:r>
                      <a:endParaRPr lang="pt-BR" sz="2400" dirty="0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10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Dia da Expiação</a:t>
                      </a:r>
                      <a:endParaRPr lang="pt-BR" sz="2400" dirty="0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15-21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Festa dos </a:t>
                      </a:r>
                      <a:r>
                        <a:rPr lang="pt-BR" sz="2400" dirty="0" err="1" smtClean="0"/>
                        <a:t>Tabernáculos</a:t>
                      </a:r>
                      <a:endParaRPr lang="pt-BR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>
          <a:xfrm>
            <a:off x="323528" y="228600"/>
            <a:ext cx="8442647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Resgatando a Autoridade das Escrituras</a:t>
            </a:r>
            <a:endParaRPr lang="pt-BR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3315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784976" cy="4997152"/>
          </a:xfrm>
        </p:spPr>
        <p:txBody>
          <a:bodyPr/>
          <a:lstStyle/>
          <a:p>
            <a:pPr marL="514350" indent="-514350" eaLnBrk="1" hangingPunct="1"/>
            <a:r>
              <a:rPr lang="pt-BR" sz="2700" dirty="0" err="1" smtClean="0">
                <a:solidFill>
                  <a:schemeClr val="bg1"/>
                </a:solidFill>
              </a:rPr>
              <a:t>Neemias</a:t>
            </a:r>
            <a:r>
              <a:rPr lang="pt-BR" sz="2700" dirty="0" smtClean="0">
                <a:solidFill>
                  <a:schemeClr val="bg1"/>
                </a:solidFill>
              </a:rPr>
              <a:t> pediu para que Esdras lesse o livro da Lei que compreende toda a </a:t>
            </a:r>
            <a:r>
              <a:rPr lang="pt-BR" sz="2700" dirty="0" err="1" smtClean="0">
                <a:solidFill>
                  <a:schemeClr val="bg1"/>
                </a:solidFill>
              </a:rPr>
              <a:t>Torá</a:t>
            </a:r>
            <a:r>
              <a:rPr lang="pt-BR" sz="2700" dirty="0" smtClean="0">
                <a:solidFill>
                  <a:schemeClr val="bg1"/>
                </a:solidFill>
              </a:rPr>
              <a:t>, ou seja, os cinco primeiros livros da Bíblia.</a:t>
            </a:r>
          </a:p>
          <a:p>
            <a:pPr marL="514350" indent="-514350" eaLnBrk="1" hangingPunct="1"/>
            <a:r>
              <a:rPr lang="pt-BR" sz="2700" dirty="0" smtClean="0">
                <a:solidFill>
                  <a:schemeClr val="bg1"/>
                </a:solidFill>
              </a:rPr>
              <a:t>Esdras leu e explicou a Palavra do Senhor seis horas por dia por sete dias.</a:t>
            </a:r>
          </a:p>
          <a:p>
            <a:pPr marL="514350" indent="-514350" eaLnBrk="1" hangingPunct="1"/>
            <a:r>
              <a:rPr lang="pt-BR" sz="2700" dirty="0" smtClean="0">
                <a:solidFill>
                  <a:schemeClr val="bg1"/>
                </a:solidFill>
              </a:rPr>
              <a:t>Na praça lotada, em frente ao Portão das Águas “homens, mulheres e crianças que já tinham </a:t>
            </a:r>
            <a:r>
              <a:rPr lang="pt-BR" sz="2700" dirty="0" smtClean="0">
                <a:solidFill>
                  <a:schemeClr val="bg1"/>
                </a:solidFill>
              </a:rPr>
              <a:t>idade para </a:t>
            </a:r>
            <a:r>
              <a:rPr lang="pt-BR" sz="2700" dirty="0" smtClean="0">
                <a:solidFill>
                  <a:schemeClr val="bg1"/>
                </a:solidFill>
              </a:rPr>
              <a:t>entender” (vv. 2,3) </a:t>
            </a:r>
            <a:endParaRPr lang="pt-BR" sz="2700" dirty="0" smtClean="0">
              <a:solidFill>
                <a:schemeClr val="bg1"/>
              </a:solidFill>
            </a:endParaRPr>
          </a:p>
          <a:p>
            <a:pPr marL="514350" indent="-514350" eaLnBrk="1" hangingPunct="1"/>
            <a:r>
              <a:rPr lang="pt-BR" sz="2700" dirty="0" smtClean="0">
                <a:solidFill>
                  <a:schemeClr val="bg1"/>
                </a:solidFill>
              </a:rPr>
              <a:t>Eis </a:t>
            </a:r>
            <a:r>
              <a:rPr lang="pt-BR" sz="2700" dirty="0" smtClean="0">
                <a:solidFill>
                  <a:schemeClr val="bg1"/>
                </a:solidFill>
              </a:rPr>
              <a:t>aqui uma </a:t>
            </a:r>
            <a:r>
              <a:rPr lang="pt-BR" sz="2700" dirty="0" smtClean="0">
                <a:solidFill>
                  <a:schemeClr val="bg1"/>
                </a:solidFill>
              </a:rPr>
              <a:t>preciosa verdade</a:t>
            </a:r>
            <a:r>
              <a:rPr lang="pt-BR" sz="2700" dirty="0" smtClean="0">
                <a:solidFill>
                  <a:schemeClr val="bg1"/>
                </a:solidFill>
              </a:rPr>
              <a:t>: antes de entrar no coração da pessoa e </a:t>
            </a:r>
            <a:r>
              <a:rPr lang="pt-BR" sz="2700" dirty="0" smtClean="0">
                <a:solidFill>
                  <a:schemeClr val="bg1"/>
                </a:solidFill>
              </a:rPr>
              <a:t>liberar seu </a:t>
            </a:r>
            <a:r>
              <a:rPr lang="pt-BR" sz="2700" dirty="0" smtClean="0">
                <a:solidFill>
                  <a:schemeClr val="bg1"/>
                </a:solidFill>
              </a:rPr>
              <a:t>poder </a:t>
            </a:r>
            <a:r>
              <a:rPr lang="pt-BR" sz="2700" dirty="0" smtClean="0">
                <a:solidFill>
                  <a:schemeClr val="bg1"/>
                </a:solidFill>
              </a:rPr>
              <a:t>transformador</a:t>
            </a:r>
            <a:r>
              <a:rPr lang="pt-BR" sz="2700" dirty="0" smtClean="0">
                <a:solidFill>
                  <a:schemeClr val="bg1"/>
                </a:solidFill>
              </a:rPr>
              <a:t>, a Palavra de Deus precisa </a:t>
            </a:r>
            <a:r>
              <a:rPr lang="pt-BR" sz="2700" dirty="0" smtClean="0">
                <a:solidFill>
                  <a:schemeClr val="bg1"/>
                </a:solidFill>
              </a:rPr>
              <a:t>ser compreendida </a:t>
            </a:r>
            <a:r>
              <a:rPr lang="pt-BR" sz="2700" dirty="0" smtClean="0">
                <a:solidFill>
                  <a:schemeClr val="bg1"/>
                </a:solidFill>
              </a:rPr>
              <a:t>por quem ouve ou lê.</a:t>
            </a:r>
            <a:endParaRPr lang="pt-BR" sz="27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>
          <a:xfrm>
            <a:off x="323528" y="228600"/>
            <a:ext cx="8442647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Resgatando a Autoridade das Escrituras</a:t>
            </a:r>
            <a:endParaRPr lang="pt-BR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4339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442647" cy="4997152"/>
          </a:xfrm>
        </p:spPr>
        <p:txBody>
          <a:bodyPr/>
          <a:lstStyle/>
          <a:p>
            <a:pPr marL="514350" indent="-514350" eaLnBrk="1" hangingPunct="1"/>
            <a:r>
              <a:rPr lang="pt-BR" sz="2650" dirty="0" smtClean="0">
                <a:solidFill>
                  <a:schemeClr val="bg1"/>
                </a:solidFill>
                <a:latin typeface="Calibri" pitchFamily="34" charset="0"/>
              </a:rPr>
              <a:t>Abençoados são os </a:t>
            </a:r>
            <a:r>
              <a:rPr lang="pt-BR" sz="2650" dirty="0" smtClean="0">
                <a:solidFill>
                  <a:schemeClr val="bg1"/>
                </a:solidFill>
                <a:latin typeface="Calibri" pitchFamily="34" charset="0"/>
              </a:rPr>
              <a:t>cristãos que </a:t>
            </a:r>
            <a:r>
              <a:rPr lang="pt-BR" sz="2650" dirty="0" smtClean="0">
                <a:solidFill>
                  <a:schemeClr val="bg1"/>
                </a:solidFill>
                <a:latin typeface="Calibri" pitchFamily="34" charset="0"/>
              </a:rPr>
              <a:t>têm o privilégio de ouvir pregações </a:t>
            </a:r>
            <a:r>
              <a:rPr lang="pt-BR" sz="2650" dirty="0" smtClean="0">
                <a:solidFill>
                  <a:schemeClr val="bg1"/>
                </a:solidFill>
                <a:latin typeface="Calibri" pitchFamily="34" charset="0"/>
              </a:rPr>
              <a:t>expositivas sobre </a:t>
            </a:r>
            <a:r>
              <a:rPr lang="pt-BR" sz="2650" dirty="0" smtClean="0">
                <a:solidFill>
                  <a:schemeClr val="bg1"/>
                </a:solidFill>
                <a:latin typeface="Calibri" pitchFamily="34" charset="0"/>
              </a:rPr>
              <a:t>a </a:t>
            </a:r>
            <a:r>
              <a:rPr lang="pt-BR" sz="2650" dirty="0" smtClean="0">
                <a:solidFill>
                  <a:schemeClr val="bg1"/>
                </a:solidFill>
                <a:latin typeface="Calibri" pitchFamily="34" charset="0"/>
              </a:rPr>
              <a:t>Escritura.</a:t>
            </a:r>
          </a:p>
          <a:p>
            <a:pPr marL="514350" indent="-514350" eaLnBrk="1" hangingPunct="1"/>
            <a:r>
              <a:rPr lang="pt-BR" sz="2650" dirty="0" smtClean="0">
                <a:solidFill>
                  <a:schemeClr val="bg1"/>
                </a:solidFill>
                <a:latin typeface="Calibri" pitchFamily="34" charset="0"/>
              </a:rPr>
              <a:t>O povo entendeu a mensagem divina, e, como resultado</a:t>
            </a:r>
            <a:r>
              <a:rPr lang="pt-BR" sz="2650" dirty="0" smtClean="0">
                <a:solidFill>
                  <a:schemeClr val="bg1"/>
                </a:solidFill>
                <a:latin typeface="Calibri" pitchFamily="34" charset="0"/>
              </a:rPr>
              <a:t>, sobreveio </a:t>
            </a:r>
            <a:r>
              <a:rPr lang="pt-BR" sz="2650" dirty="0" smtClean="0">
                <a:solidFill>
                  <a:schemeClr val="bg1"/>
                </a:solidFill>
                <a:latin typeface="Calibri" pitchFamily="34" charset="0"/>
              </a:rPr>
              <a:t>um poderoso avivamento no meio deles.</a:t>
            </a:r>
          </a:p>
          <a:p>
            <a:pPr marL="514350" indent="-514350" eaLnBrk="1" hangingPunct="1"/>
            <a:r>
              <a:rPr lang="pt-BR" sz="2650" dirty="0" smtClean="0">
                <a:solidFill>
                  <a:schemeClr val="bg1"/>
                </a:solidFill>
                <a:latin typeface="Calibri" pitchFamily="34" charset="0"/>
              </a:rPr>
              <a:t>Houve um quebrantamento verdadeiro, e não um </a:t>
            </a:r>
            <a:r>
              <a:rPr lang="pt-BR" sz="2650" dirty="0" smtClean="0">
                <a:solidFill>
                  <a:schemeClr val="bg1"/>
                </a:solidFill>
                <a:latin typeface="Calibri" pitchFamily="34" charset="0"/>
              </a:rPr>
              <a:t>simples remorso </a:t>
            </a:r>
            <a:r>
              <a:rPr lang="pt-BR" sz="2650" dirty="0" smtClean="0">
                <a:solidFill>
                  <a:schemeClr val="bg1"/>
                </a:solidFill>
                <a:latin typeface="Calibri" pitchFamily="34" charset="0"/>
              </a:rPr>
              <a:t>(v. 9</a:t>
            </a:r>
            <a:r>
              <a:rPr lang="pt-BR" sz="2650" dirty="0" smtClean="0">
                <a:solidFill>
                  <a:schemeClr val="bg1"/>
                </a:solidFill>
                <a:latin typeface="Calibri" pitchFamily="34" charset="0"/>
              </a:rPr>
              <a:t>).</a:t>
            </a:r>
          </a:p>
          <a:p>
            <a:pPr marL="514350" indent="-514350" eaLnBrk="1" hangingPunct="1"/>
            <a:r>
              <a:rPr lang="pt-BR" sz="2650" dirty="0" smtClean="0">
                <a:solidFill>
                  <a:schemeClr val="bg1"/>
                </a:solidFill>
                <a:latin typeface="Calibri" pitchFamily="34" charset="0"/>
              </a:rPr>
              <a:t>A </a:t>
            </a:r>
            <a:r>
              <a:rPr lang="pt-BR" sz="2650" dirty="0" smtClean="0">
                <a:solidFill>
                  <a:schemeClr val="bg1"/>
                </a:solidFill>
                <a:latin typeface="Calibri" pitchFamily="34" charset="0"/>
              </a:rPr>
              <a:t>verdadeira renovação </a:t>
            </a:r>
            <a:r>
              <a:rPr lang="pt-BR" sz="2650" dirty="0" smtClean="0">
                <a:solidFill>
                  <a:schemeClr val="bg1"/>
                </a:solidFill>
                <a:latin typeface="Calibri" pitchFamily="34" charset="0"/>
              </a:rPr>
              <a:t>espiritual só </a:t>
            </a:r>
            <a:r>
              <a:rPr lang="pt-BR" sz="2650" dirty="0" smtClean="0">
                <a:solidFill>
                  <a:schemeClr val="bg1"/>
                </a:solidFill>
                <a:latin typeface="Calibri" pitchFamily="34" charset="0"/>
              </a:rPr>
              <a:t>vem quando indivíduos saem da religiosidade </a:t>
            </a:r>
            <a:r>
              <a:rPr lang="pt-BR" sz="2650" dirty="0" smtClean="0">
                <a:solidFill>
                  <a:schemeClr val="bg1"/>
                </a:solidFill>
                <a:latin typeface="Calibri" pitchFamily="34" charset="0"/>
              </a:rPr>
              <a:t>e apatia </a:t>
            </a:r>
            <a:r>
              <a:rPr lang="pt-BR" sz="2650" dirty="0" smtClean="0">
                <a:solidFill>
                  <a:schemeClr val="bg1"/>
                </a:solidFill>
                <a:latin typeface="Calibri" pitchFamily="34" charset="0"/>
              </a:rPr>
              <a:t>moral para com Deus, e se voltam para ele </a:t>
            </a:r>
            <a:r>
              <a:rPr lang="pt-BR" sz="2650" dirty="0" smtClean="0">
                <a:solidFill>
                  <a:schemeClr val="bg1"/>
                </a:solidFill>
                <a:latin typeface="Calibri" pitchFamily="34" charset="0"/>
              </a:rPr>
              <a:t>em arrependimento </a:t>
            </a:r>
            <a:r>
              <a:rPr lang="pt-BR" sz="2650" dirty="0" smtClean="0">
                <a:solidFill>
                  <a:schemeClr val="bg1"/>
                </a:solidFill>
                <a:latin typeface="Calibri" pitchFamily="34" charset="0"/>
              </a:rPr>
              <a:t>e fé. </a:t>
            </a:r>
            <a:endParaRPr lang="pt-BR" sz="2650" dirty="0" smtClean="0">
              <a:solidFill>
                <a:schemeClr val="bg1"/>
              </a:solidFill>
              <a:latin typeface="Calibri" pitchFamily="34" charset="0"/>
            </a:endParaRPr>
          </a:p>
          <a:p>
            <a:pPr marL="514350" indent="-514350" eaLnBrk="1" hangingPunct="1"/>
            <a:r>
              <a:rPr lang="pt-BR" sz="2650" dirty="0" smtClean="0">
                <a:solidFill>
                  <a:schemeClr val="bg1"/>
                </a:solidFill>
                <a:latin typeface="Calibri" pitchFamily="34" charset="0"/>
              </a:rPr>
              <a:t>E </a:t>
            </a:r>
            <a:r>
              <a:rPr lang="pt-BR" sz="2650" dirty="0" smtClean="0">
                <a:solidFill>
                  <a:schemeClr val="bg1"/>
                </a:solidFill>
                <a:latin typeface="Calibri" pitchFamily="34" charset="0"/>
              </a:rPr>
              <a:t>isso envolve submissão às </a:t>
            </a:r>
            <a:r>
              <a:rPr lang="pt-BR" sz="2650" dirty="0" smtClean="0">
                <a:solidFill>
                  <a:schemeClr val="bg1"/>
                </a:solidFill>
                <a:latin typeface="Calibri" pitchFamily="34" charset="0"/>
              </a:rPr>
              <a:t>Escrituras.</a:t>
            </a:r>
            <a:endParaRPr lang="pt-BR" sz="2650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>
          <a:xfrm>
            <a:off x="323528" y="228600"/>
            <a:ext cx="8442647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Resgatando a Autoridade das Escrituras</a:t>
            </a:r>
            <a:endParaRPr lang="pt-BR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536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514655" cy="4997152"/>
          </a:xfrm>
        </p:spPr>
        <p:txBody>
          <a:bodyPr/>
          <a:lstStyle/>
          <a:p>
            <a:pPr eaLnBrk="1" hangingPunct="1"/>
            <a:r>
              <a:rPr lang="pt-BR" sz="2800" dirty="0" smtClean="0">
                <a:solidFill>
                  <a:schemeClr val="bg1"/>
                </a:solidFill>
              </a:rPr>
              <a:t>A maior restauração que </a:t>
            </a:r>
            <a:r>
              <a:rPr lang="pt-BR" sz="2800" dirty="0" err="1" smtClean="0">
                <a:solidFill>
                  <a:schemeClr val="bg1"/>
                </a:solidFill>
              </a:rPr>
              <a:t>Neemias</a:t>
            </a:r>
            <a:r>
              <a:rPr lang="pt-BR" sz="2800" dirty="0" smtClean="0">
                <a:solidFill>
                  <a:schemeClr val="bg1"/>
                </a:solidFill>
              </a:rPr>
              <a:t> implantou foi a restauração da </a:t>
            </a:r>
            <a:r>
              <a:rPr lang="pt-BR" sz="2800" dirty="0" smtClean="0">
                <a:solidFill>
                  <a:schemeClr val="bg1"/>
                </a:solidFill>
              </a:rPr>
              <a:t>autoridade da Palavra de Deus sobre o povo, pois sem tal restauração a cidade seria completamente </a:t>
            </a:r>
            <a:r>
              <a:rPr lang="pt-BR" sz="2800" dirty="0" smtClean="0">
                <a:solidFill>
                  <a:schemeClr val="bg1"/>
                </a:solidFill>
              </a:rPr>
              <a:t>vulnerável.</a:t>
            </a:r>
          </a:p>
          <a:p>
            <a:pPr eaLnBrk="1" hangingPunct="1"/>
            <a:r>
              <a:rPr lang="pt-BR" sz="2800" dirty="0" smtClean="0">
                <a:solidFill>
                  <a:schemeClr val="bg1"/>
                </a:solidFill>
              </a:rPr>
              <a:t>Outra verdade inconteste é que somente o </a:t>
            </a:r>
            <a:r>
              <a:rPr lang="pt-BR" sz="2800" dirty="0" smtClean="0">
                <a:solidFill>
                  <a:schemeClr val="bg1"/>
                </a:solidFill>
              </a:rPr>
              <a:t>ensino sério </a:t>
            </a:r>
            <a:r>
              <a:rPr lang="pt-BR" sz="2800" dirty="0" smtClean="0">
                <a:solidFill>
                  <a:schemeClr val="bg1"/>
                </a:solidFill>
              </a:rPr>
              <a:t>da Palavra de Deus produz verdadeiro </a:t>
            </a:r>
            <a:r>
              <a:rPr lang="pt-BR" sz="2800" dirty="0" smtClean="0">
                <a:solidFill>
                  <a:schemeClr val="bg1"/>
                </a:solidFill>
              </a:rPr>
              <a:t>avivamento no </a:t>
            </a:r>
            <a:r>
              <a:rPr lang="pt-BR" sz="2800" dirty="0" smtClean="0">
                <a:solidFill>
                  <a:schemeClr val="bg1"/>
                </a:solidFill>
              </a:rPr>
              <a:t>meio da igreja </a:t>
            </a:r>
            <a:r>
              <a:rPr lang="pt-BR" sz="2800" dirty="0" smtClean="0">
                <a:solidFill>
                  <a:schemeClr val="bg1"/>
                </a:solidFill>
              </a:rPr>
              <a:t>local.</a:t>
            </a:r>
            <a:endParaRPr lang="pt-BR" sz="28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pt-BR" sz="2800" dirty="0" smtClean="0">
                <a:solidFill>
                  <a:schemeClr val="bg1"/>
                </a:solidFill>
              </a:rPr>
              <a:t>Todos os verdadeiros avivamentos na história </a:t>
            </a:r>
            <a:r>
              <a:rPr lang="pt-BR" sz="2800" dirty="0" smtClean="0">
                <a:solidFill>
                  <a:schemeClr val="bg1"/>
                </a:solidFill>
              </a:rPr>
              <a:t>do povo </a:t>
            </a:r>
            <a:r>
              <a:rPr lang="pt-BR" sz="2800" dirty="0" smtClean="0">
                <a:solidFill>
                  <a:schemeClr val="bg1"/>
                </a:solidFill>
              </a:rPr>
              <a:t>de Israel e no seio da Igreja, ao longo dos séculos</a:t>
            </a:r>
            <a:r>
              <a:rPr lang="pt-BR" sz="2800" dirty="0" smtClean="0">
                <a:solidFill>
                  <a:schemeClr val="bg1"/>
                </a:solidFill>
              </a:rPr>
              <a:t>, só </a:t>
            </a:r>
            <a:r>
              <a:rPr lang="pt-BR" sz="2800" dirty="0" smtClean="0">
                <a:solidFill>
                  <a:schemeClr val="bg1"/>
                </a:solidFill>
              </a:rPr>
              <a:t>tiveram resultados duradouros quando </a:t>
            </a:r>
            <a:r>
              <a:rPr lang="pt-BR" sz="2800" dirty="0" smtClean="0">
                <a:solidFill>
                  <a:schemeClr val="bg1"/>
                </a:solidFill>
              </a:rPr>
              <a:t>começaram e </a:t>
            </a:r>
            <a:r>
              <a:rPr lang="pt-BR" sz="2800" dirty="0" smtClean="0">
                <a:solidFill>
                  <a:schemeClr val="bg1"/>
                </a:solidFill>
              </a:rPr>
              <a:t>prosseguiram alicerçados na Palavra de </a:t>
            </a:r>
            <a:r>
              <a:rPr lang="pt-BR" sz="2800" dirty="0" smtClean="0">
                <a:solidFill>
                  <a:schemeClr val="bg1"/>
                </a:solidFill>
              </a:rPr>
              <a:t>Deus.</a:t>
            </a:r>
            <a:endParaRPr lang="pt-BR" sz="2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640960" cy="9906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Restaurando a Autoridade da Liderança </a:t>
            </a:r>
            <a:r>
              <a:rPr lang="pt-BR" sz="3800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Vocacionada</a:t>
            </a:r>
            <a:endParaRPr lang="pt-BR" sz="3800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6387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514655" cy="4997152"/>
          </a:xfrm>
        </p:spPr>
        <p:txBody>
          <a:bodyPr/>
          <a:lstStyle/>
          <a:p>
            <a:pPr eaLnBrk="1" hangingPunct="1"/>
            <a:r>
              <a:rPr lang="pt-BR" dirty="0" smtClean="0">
                <a:solidFill>
                  <a:schemeClr val="bg1"/>
                </a:solidFill>
                <a:latin typeface="Calibri" pitchFamily="34" charset="0"/>
              </a:rPr>
              <a:t>Quando Esdras abre o livro da Lei todo o povo se coloca de pé (v. 5)</a:t>
            </a:r>
          </a:p>
          <a:p>
            <a:pPr eaLnBrk="1" hangingPunct="1"/>
            <a:r>
              <a:rPr lang="pt-BR" dirty="0" smtClean="0">
                <a:solidFill>
                  <a:schemeClr val="bg1"/>
                </a:solidFill>
                <a:latin typeface="Calibri" pitchFamily="34" charset="0"/>
              </a:rPr>
              <a:t>Depois eles se ajoelharam e adoraram (v. 6)</a:t>
            </a:r>
            <a:endParaRPr lang="pt-BR" dirty="0" smtClean="0">
              <a:solidFill>
                <a:schemeClr val="bg1"/>
              </a:solidFill>
              <a:latin typeface="Calibri" pitchFamily="34" charset="0"/>
            </a:endParaRPr>
          </a:p>
          <a:p>
            <a:pPr eaLnBrk="1" hangingPunct="1"/>
            <a:r>
              <a:rPr lang="pt-BR" dirty="0" smtClean="0">
                <a:solidFill>
                  <a:schemeClr val="bg1"/>
                </a:solidFill>
                <a:latin typeface="Calibri" pitchFamily="34" charset="0"/>
              </a:rPr>
              <a:t>Quando Esdras começa a ler e explicar o livro o povo se coloca em pé (v. 7) BJ e AA</a:t>
            </a:r>
          </a:p>
          <a:p>
            <a:pPr eaLnBrk="1" hangingPunct="1"/>
            <a:r>
              <a:rPr lang="pt-BR" dirty="0" smtClean="0">
                <a:solidFill>
                  <a:schemeClr val="bg1"/>
                </a:solidFill>
                <a:latin typeface="Calibri" pitchFamily="34" charset="0"/>
              </a:rPr>
              <a:t>Reverência se </a:t>
            </a:r>
            <a:r>
              <a:rPr lang="pt-BR" dirty="0" smtClean="0">
                <a:solidFill>
                  <a:schemeClr val="bg1"/>
                </a:solidFill>
                <a:latin typeface="Calibri" pitchFamily="34" charset="0"/>
              </a:rPr>
              <a:t>presta com os ouvidos atentos à Palavra, que é </a:t>
            </a:r>
            <a:r>
              <a:rPr lang="pt-BR" dirty="0" smtClean="0">
                <a:solidFill>
                  <a:schemeClr val="bg1"/>
                </a:solidFill>
                <a:latin typeface="Calibri" pitchFamily="34" charset="0"/>
              </a:rPr>
              <a:t>viva e </a:t>
            </a:r>
            <a:r>
              <a:rPr lang="pt-BR" dirty="0" smtClean="0">
                <a:solidFill>
                  <a:schemeClr val="bg1"/>
                </a:solidFill>
                <a:latin typeface="Calibri" pitchFamily="34" charset="0"/>
              </a:rPr>
              <a:t>eficaz.</a:t>
            </a:r>
          </a:p>
          <a:p>
            <a:pPr eaLnBrk="1" hangingPunct="1"/>
            <a:r>
              <a:rPr lang="pt-BR" dirty="0" smtClean="0">
                <a:solidFill>
                  <a:schemeClr val="bg1"/>
                </a:solidFill>
                <a:latin typeface="Calibri" pitchFamily="34" charset="0"/>
              </a:rPr>
              <a:t>Alguém pode escutar, </a:t>
            </a:r>
            <a:r>
              <a:rPr lang="pt-BR" dirty="0" smtClean="0">
                <a:solidFill>
                  <a:schemeClr val="bg1"/>
                </a:solidFill>
                <a:latin typeface="Calibri" pitchFamily="34" charset="0"/>
              </a:rPr>
              <a:t>mas não </a:t>
            </a:r>
            <a:r>
              <a:rPr lang="pt-BR" dirty="0" smtClean="0">
                <a:solidFill>
                  <a:schemeClr val="bg1"/>
                </a:solidFill>
                <a:latin typeface="Calibri" pitchFamily="34" charset="0"/>
              </a:rPr>
              <a:t>ouvir a leitura da Palavra e sua explicação, por </a:t>
            </a:r>
            <a:r>
              <a:rPr lang="pt-BR" dirty="0" smtClean="0">
                <a:solidFill>
                  <a:schemeClr val="bg1"/>
                </a:solidFill>
                <a:latin typeface="Calibri" pitchFamily="34" charset="0"/>
              </a:rPr>
              <a:t>estar desatento </a:t>
            </a:r>
            <a:r>
              <a:rPr lang="pt-BR" dirty="0" smtClean="0">
                <a:solidFill>
                  <a:schemeClr val="bg1"/>
                </a:solidFill>
                <a:latin typeface="Calibri" pitchFamily="34" charset="0"/>
              </a:rPr>
              <a:t>durante a </a:t>
            </a:r>
            <a:r>
              <a:rPr lang="pt-BR" dirty="0" err="1" smtClean="0">
                <a:solidFill>
                  <a:schemeClr val="bg1"/>
                </a:solidFill>
                <a:latin typeface="Calibri" pitchFamily="34" charset="0"/>
              </a:rPr>
              <a:t>ministração</a:t>
            </a:r>
            <a:r>
              <a:rPr lang="pt-BR" dirty="0" smtClean="0">
                <a:solidFill>
                  <a:schemeClr val="bg1"/>
                </a:solidFill>
                <a:latin typeface="Calibri" pitchFamily="34" charset="0"/>
              </a:rPr>
              <a:t>.</a:t>
            </a:r>
            <a:endParaRPr lang="pt-BR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Restaurando a Autoridade da Liderança </a:t>
            </a:r>
            <a:r>
              <a:rPr lang="pt-BR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Vocacionada</a:t>
            </a:r>
            <a:endParaRPr lang="pt-BR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7411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514655" cy="4997152"/>
          </a:xfrm>
        </p:spPr>
        <p:txBody>
          <a:bodyPr/>
          <a:lstStyle/>
          <a:p>
            <a:pPr eaLnBrk="1" hangingPunct="1"/>
            <a:r>
              <a:rPr lang="pt-BR" dirty="0" smtClean="0">
                <a:solidFill>
                  <a:schemeClr val="bg1"/>
                </a:solidFill>
              </a:rPr>
              <a:t>Com a lei de Deus na mente e </a:t>
            </a:r>
            <a:r>
              <a:rPr lang="pt-BR" dirty="0" smtClean="0">
                <a:solidFill>
                  <a:schemeClr val="bg1"/>
                </a:solidFill>
              </a:rPr>
              <a:t>no coração</a:t>
            </a:r>
            <a:r>
              <a:rPr lang="pt-BR" dirty="0" smtClean="0">
                <a:solidFill>
                  <a:schemeClr val="bg1"/>
                </a:solidFill>
              </a:rPr>
              <a:t>, o povo teve uma reação surpreendente: “</a:t>
            </a:r>
            <a:r>
              <a:rPr lang="pt-B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todo o povo estava chorando enquanto ouvia as palavras da Lei</a:t>
            </a:r>
            <a:r>
              <a:rPr lang="pt-BR" dirty="0" smtClean="0">
                <a:solidFill>
                  <a:schemeClr val="bg1"/>
                </a:solidFill>
              </a:rPr>
              <a:t>”. (v. 9)</a:t>
            </a:r>
          </a:p>
          <a:p>
            <a:pPr eaLnBrk="1" hangingPunct="1"/>
            <a:r>
              <a:rPr lang="pt-BR" dirty="0" smtClean="0">
                <a:solidFill>
                  <a:schemeClr val="bg1"/>
                </a:solidFill>
              </a:rPr>
              <a:t>Geralmente, em todo </a:t>
            </a:r>
            <a:r>
              <a:rPr lang="pt-BR" dirty="0" smtClean="0">
                <a:solidFill>
                  <a:schemeClr val="bg1"/>
                </a:solidFill>
              </a:rPr>
              <a:t>reavivamento genuíno </a:t>
            </a:r>
            <a:r>
              <a:rPr lang="pt-BR" dirty="0" smtClean="0">
                <a:solidFill>
                  <a:schemeClr val="bg1"/>
                </a:solidFill>
              </a:rPr>
              <a:t>na história, sempre houve dois </a:t>
            </a:r>
            <a:r>
              <a:rPr lang="pt-BR" dirty="0" smtClean="0">
                <a:solidFill>
                  <a:schemeClr val="bg1"/>
                </a:solidFill>
              </a:rPr>
              <a:t>pontos altos</a:t>
            </a:r>
            <a:r>
              <a:rPr lang="pt-BR" dirty="0" smtClean="0">
                <a:solidFill>
                  <a:schemeClr val="bg1"/>
                </a:solidFill>
              </a:rPr>
              <a:t>. </a:t>
            </a:r>
            <a:endParaRPr lang="pt-BR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pt-BR" dirty="0" smtClean="0">
                <a:solidFill>
                  <a:schemeClr val="bg1"/>
                </a:solidFill>
              </a:rPr>
              <a:t>Primeiro</a:t>
            </a:r>
            <a:r>
              <a:rPr lang="pt-BR" dirty="0" smtClean="0">
                <a:solidFill>
                  <a:schemeClr val="bg1"/>
                </a:solidFill>
              </a:rPr>
              <a:t>, sempre houve exposição da Palavra </a:t>
            </a:r>
            <a:r>
              <a:rPr lang="pt-BR" dirty="0" smtClean="0">
                <a:solidFill>
                  <a:schemeClr val="bg1"/>
                </a:solidFill>
              </a:rPr>
              <a:t>de Deus</a:t>
            </a:r>
            <a:r>
              <a:rPr lang="pt-BR" dirty="0" smtClean="0">
                <a:solidFill>
                  <a:schemeClr val="bg1"/>
                </a:solidFill>
              </a:rPr>
              <a:t>; </a:t>
            </a:r>
            <a:endParaRPr lang="pt-BR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pt-BR" dirty="0" smtClean="0">
                <a:solidFill>
                  <a:schemeClr val="bg1"/>
                </a:solidFill>
              </a:rPr>
              <a:t>segundo</a:t>
            </a:r>
            <a:r>
              <a:rPr lang="pt-BR" dirty="0" smtClean="0">
                <a:solidFill>
                  <a:schemeClr val="bg1"/>
                </a:solidFill>
              </a:rPr>
              <a:t>, sempre houve uma mobilização </a:t>
            </a:r>
            <a:r>
              <a:rPr lang="pt-BR" dirty="0" smtClean="0">
                <a:solidFill>
                  <a:schemeClr val="bg1"/>
                </a:solidFill>
              </a:rPr>
              <a:t>espontânea como </a:t>
            </a:r>
            <a:r>
              <a:rPr lang="pt-BR" dirty="0" smtClean="0">
                <a:solidFill>
                  <a:schemeClr val="bg1"/>
                </a:solidFill>
              </a:rPr>
              <a:t>resposta por parte do povo de Deus</a:t>
            </a:r>
            <a:endParaRPr lang="pt-BR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trô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824</TotalTime>
  <Words>1121</Words>
  <Application>Microsoft Office PowerPoint</Application>
  <PresentationFormat>Apresentação na tela (4:3)</PresentationFormat>
  <Paragraphs>79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Mediano</vt:lpstr>
      <vt:lpstr>Reavivamento pela Palavra de Deus</vt:lpstr>
      <vt:lpstr>Texto Básico</vt:lpstr>
      <vt:lpstr>Introdução</vt:lpstr>
      <vt:lpstr>Resgatando a Autoridade das Escrituras</vt:lpstr>
      <vt:lpstr>Resgatando a Autoridade das Escrituras</vt:lpstr>
      <vt:lpstr>Resgatando a Autoridade das Escrituras</vt:lpstr>
      <vt:lpstr>Resgatando a Autoridade das Escrituras</vt:lpstr>
      <vt:lpstr>Restaurando a Autoridade da Liderança Vocacionada</vt:lpstr>
      <vt:lpstr>Restaurando a Autoridade da Liderança Vocacionada</vt:lpstr>
      <vt:lpstr>Restaurando a Autoridade da Liderança Vocacionada</vt:lpstr>
      <vt:lpstr>Restaurando a Autoridade da Liderança Vocacionada</vt:lpstr>
      <vt:lpstr>Reavivando a Identidade das Pessoas</vt:lpstr>
      <vt:lpstr>Lições para nós hoje</vt:lpstr>
      <vt:lpstr>Conclusão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Deus cumpre suas promessas</dc:title>
  <dc:creator>Daisy Moitinho</dc:creator>
  <cp:lastModifiedBy>Amaury</cp:lastModifiedBy>
  <cp:revision>116</cp:revision>
  <dcterms:created xsi:type="dcterms:W3CDTF">2012-01-05T21:54:00Z</dcterms:created>
  <dcterms:modified xsi:type="dcterms:W3CDTF">2013-11-23T02:04:17Z</dcterms:modified>
</cp:coreProperties>
</file>